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7" r:id="rId1"/>
    <p:sldMasterId id="2147483650" r:id="rId2"/>
    <p:sldMasterId id="2147483653" r:id="rId3"/>
    <p:sldMasterId id="2147483655" r:id="rId4"/>
    <p:sldMasterId id="2147483659" r:id="rId5"/>
  </p:sldMasterIdLst>
  <p:notesMasterIdLst>
    <p:notesMasterId r:id="rId26"/>
  </p:notesMasterIdLst>
  <p:handoutMasterIdLst>
    <p:handoutMasterId r:id="rId27"/>
  </p:handoutMasterIdLst>
  <p:sldIdLst>
    <p:sldId id="286" r:id="rId6"/>
    <p:sldId id="287" r:id="rId7"/>
    <p:sldId id="294" r:id="rId8"/>
    <p:sldId id="323" r:id="rId9"/>
    <p:sldId id="337" r:id="rId10"/>
    <p:sldId id="320" r:id="rId11"/>
    <p:sldId id="321" r:id="rId12"/>
    <p:sldId id="340" r:id="rId13"/>
    <p:sldId id="346" r:id="rId14"/>
    <p:sldId id="342" r:id="rId15"/>
    <p:sldId id="341" r:id="rId16"/>
    <p:sldId id="336" r:id="rId17"/>
    <p:sldId id="324" r:id="rId18"/>
    <p:sldId id="333" r:id="rId19"/>
    <p:sldId id="334" r:id="rId20"/>
    <p:sldId id="338" r:id="rId21"/>
    <p:sldId id="343" r:id="rId22"/>
    <p:sldId id="325" r:id="rId23"/>
    <p:sldId id="347" r:id="rId24"/>
    <p:sldId id="303"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03" autoAdjust="0"/>
    <p:restoredTop sz="94717" autoAdjust="0"/>
  </p:normalViewPr>
  <p:slideViewPr>
    <p:cSldViewPr snapToGrid="0" snapToObjects="1">
      <p:cViewPr varScale="1">
        <p:scale>
          <a:sx n="154" d="100"/>
          <a:sy n="154" d="100"/>
        </p:scale>
        <p:origin x="4464" y="138"/>
      </p:cViewPr>
      <p:guideLst>
        <p:guide orient="horz" pos="2208"/>
        <p:guide pos="290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FDD4AB-A08E-435F-81AF-F3769D5CEDA5}" type="datetimeFigureOut">
              <a:rPr lang="en-US" smtClean="0"/>
              <a:t>9/23/2019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1E56E3-E022-45BA-BBAD-B1BE25D85753}" type="slidenum">
              <a:rPr lang="en-US" smtClean="0"/>
              <a:t>‹#›</a:t>
            </a:fld>
            <a:endParaRPr lang="en-US"/>
          </a:p>
        </p:txBody>
      </p:sp>
    </p:spTree>
    <p:extLst>
      <p:ext uri="{BB962C8B-B14F-4D97-AF65-F5344CB8AC3E}">
        <p14:creationId xmlns:p14="http://schemas.microsoft.com/office/powerpoint/2010/main" val="3620138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7E9438-E0AD-4768-90B1-E21016FB95C4}" type="datetimeFigureOut">
              <a:rPr lang="en-US" smtClean="0"/>
              <a:pPr/>
              <a:t>9/23/2019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70C919-D267-468F-9FD2-7063B9EB8F56}" type="slidenum">
              <a:rPr lang="en-US" smtClean="0"/>
              <a:pPr/>
              <a:t>‹#›</a:t>
            </a:fld>
            <a:endParaRPr lang="en-US"/>
          </a:p>
        </p:txBody>
      </p:sp>
    </p:spTree>
    <p:extLst>
      <p:ext uri="{BB962C8B-B14F-4D97-AF65-F5344CB8AC3E}">
        <p14:creationId xmlns:p14="http://schemas.microsoft.com/office/powerpoint/2010/main" val="1001770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699337" y="4435297"/>
            <a:ext cx="5500488" cy="1023385"/>
          </a:xfrm>
        </p:spPr>
        <p:txBody>
          <a:bodyPr>
            <a:normAutofit/>
          </a:bodyPr>
          <a:lstStyle>
            <a:lvl1pPr marL="0" indent="0" algn="ctr">
              <a:spcBef>
                <a:spcPts val="0"/>
              </a:spcBef>
              <a:buNone/>
              <a:defRPr sz="1400" baseline="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Sub-text goes here.</a:t>
            </a:r>
          </a:p>
        </p:txBody>
      </p:sp>
      <p:sp>
        <p:nvSpPr>
          <p:cNvPr id="15" name="Text Placeholder 14"/>
          <p:cNvSpPr>
            <a:spLocks noGrp="1"/>
          </p:cNvSpPr>
          <p:nvPr>
            <p:ph type="body" sz="quarter" idx="10" hasCustomPrompt="1"/>
          </p:nvPr>
        </p:nvSpPr>
        <p:spPr>
          <a:xfrm>
            <a:off x="0" y="3278995"/>
            <a:ext cx="9144000" cy="594419"/>
          </a:xfrm>
        </p:spPr>
        <p:txBody>
          <a:bodyPr>
            <a:noAutofit/>
          </a:bodyPr>
          <a:lstStyle>
            <a:lvl1pPr marL="0" indent="0" algn="ctr">
              <a:buNone/>
              <a:defRPr sz="3200" baseline="0">
                <a:solidFill>
                  <a:schemeClr val="tx1"/>
                </a:solidFill>
                <a:latin typeface="Arial"/>
                <a:cs typeface="Arial"/>
              </a:defRPr>
            </a:lvl1pPr>
          </a:lstStyle>
          <a:p>
            <a:pPr lvl="0"/>
            <a:r>
              <a:rPr lang="en-US" dirty="0"/>
              <a:t>TITLE HEAD CONTINUED</a:t>
            </a:r>
          </a:p>
        </p:txBody>
      </p:sp>
      <p:sp>
        <p:nvSpPr>
          <p:cNvPr id="17" name="Text Placeholder 16"/>
          <p:cNvSpPr>
            <a:spLocks noGrp="1"/>
          </p:cNvSpPr>
          <p:nvPr>
            <p:ph type="body" sz="quarter" idx="11" hasCustomPrompt="1"/>
          </p:nvPr>
        </p:nvSpPr>
        <p:spPr>
          <a:xfrm>
            <a:off x="2" y="6172627"/>
            <a:ext cx="9143999" cy="266683"/>
          </a:xfrm>
        </p:spPr>
        <p:txBody>
          <a:bodyPr>
            <a:noAutofit/>
          </a:bodyPr>
          <a:lstStyle>
            <a:lvl1pPr marL="0" indent="0" algn="ctr">
              <a:buNone/>
              <a:defRPr sz="1400" baseline="0">
                <a:solidFill>
                  <a:schemeClr val="tx1">
                    <a:lumMod val="65000"/>
                    <a:lumOff val="35000"/>
                  </a:schemeClr>
                </a:solidFill>
                <a:latin typeface="Arial"/>
                <a:cs typeface="Arial"/>
              </a:defRPr>
            </a:lvl1pPr>
          </a:lstStyle>
          <a:p>
            <a:pPr lvl="0"/>
            <a:r>
              <a:rPr lang="en-US" dirty="0"/>
              <a:t>Presenter Name</a:t>
            </a:r>
          </a:p>
        </p:txBody>
      </p:sp>
      <p:sp>
        <p:nvSpPr>
          <p:cNvPr id="19" name="Text Placeholder 18"/>
          <p:cNvSpPr>
            <a:spLocks noGrp="1"/>
          </p:cNvSpPr>
          <p:nvPr>
            <p:ph type="body" sz="quarter" idx="12" hasCustomPrompt="1"/>
          </p:nvPr>
        </p:nvSpPr>
        <p:spPr>
          <a:xfrm>
            <a:off x="-1" y="6421422"/>
            <a:ext cx="9144000" cy="259389"/>
          </a:xfrm>
        </p:spPr>
        <p:txBody>
          <a:bodyPr>
            <a:normAutofit/>
          </a:bodyPr>
          <a:lstStyle>
            <a:lvl1pPr marL="0" indent="0" algn="ctr">
              <a:buNone/>
              <a:defRPr sz="1100" baseline="0">
                <a:solidFill>
                  <a:schemeClr val="tx1">
                    <a:lumMod val="65000"/>
                    <a:lumOff val="35000"/>
                  </a:schemeClr>
                </a:solidFill>
                <a:latin typeface="Arial"/>
                <a:cs typeface="Arial"/>
              </a:defRPr>
            </a:lvl1pPr>
          </a:lstStyle>
          <a:p>
            <a:pPr lvl="0"/>
            <a:r>
              <a:rPr lang="en-US" dirty="0"/>
              <a:t>Presenter Title</a:t>
            </a:r>
          </a:p>
        </p:txBody>
      </p:sp>
      <p:sp>
        <p:nvSpPr>
          <p:cNvPr id="7" name="Text Placeholder 14"/>
          <p:cNvSpPr>
            <a:spLocks noGrp="1"/>
          </p:cNvSpPr>
          <p:nvPr>
            <p:ph type="body" sz="quarter" idx="14" hasCustomPrompt="1"/>
          </p:nvPr>
        </p:nvSpPr>
        <p:spPr>
          <a:xfrm>
            <a:off x="-1" y="2640069"/>
            <a:ext cx="9144000" cy="594419"/>
          </a:xfrm>
        </p:spPr>
        <p:txBody>
          <a:bodyPr>
            <a:noAutofit/>
          </a:bodyPr>
          <a:lstStyle>
            <a:lvl1pPr marL="0" indent="0" algn="ctr">
              <a:buNone/>
              <a:defRPr sz="3700" b="1" baseline="0">
                <a:solidFill>
                  <a:schemeClr val="tx1"/>
                </a:solidFill>
                <a:latin typeface="Arial"/>
                <a:cs typeface="Arial"/>
              </a:defRPr>
            </a:lvl1pPr>
          </a:lstStyle>
          <a:p>
            <a:pPr lvl="0"/>
            <a:r>
              <a:rPr lang="en-US" dirty="0"/>
              <a:t>TITLE HEAD</a:t>
            </a:r>
          </a:p>
        </p:txBody>
      </p:sp>
    </p:spTree>
    <p:extLst>
      <p:ext uri="{BB962C8B-B14F-4D97-AF65-F5344CB8AC3E}">
        <p14:creationId xmlns:p14="http://schemas.microsoft.com/office/powerpoint/2010/main" val="324603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able of Cont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569309"/>
            <a:ext cx="9144000" cy="464208"/>
          </a:xfrm>
        </p:spPr>
        <p:txBody>
          <a:bodyPr>
            <a:normAutofit/>
          </a:bodyPr>
          <a:lstStyle>
            <a:lvl1pPr>
              <a:defRPr sz="2800">
                <a:solidFill>
                  <a:schemeClr val="bg1">
                    <a:lumMod val="95000"/>
                  </a:schemeClr>
                </a:solidFill>
                <a:latin typeface="Arial"/>
                <a:cs typeface="Arial"/>
              </a:defRPr>
            </a:lvl1pPr>
          </a:lstStyle>
          <a:p>
            <a:r>
              <a:rPr lang="en-US" dirty="0"/>
              <a:t>TABLE OF CONTENTS TITLE [H1]</a:t>
            </a:r>
          </a:p>
        </p:txBody>
      </p:sp>
      <p:sp>
        <p:nvSpPr>
          <p:cNvPr id="3" name="Subtitle 2"/>
          <p:cNvSpPr>
            <a:spLocks noGrp="1"/>
          </p:cNvSpPr>
          <p:nvPr>
            <p:ph type="subTitle" idx="1" hasCustomPrompt="1"/>
          </p:nvPr>
        </p:nvSpPr>
        <p:spPr>
          <a:xfrm>
            <a:off x="2227025" y="2207846"/>
            <a:ext cx="4811809" cy="2881816"/>
          </a:xfrm>
        </p:spPr>
        <p:txBody>
          <a:bodyPr>
            <a:normAutofit/>
          </a:bodyPr>
          <a:lstStyle>
            <a:lvl1pPr marL="0" indent="0" algn="l">
              <a:lnSpc>
                <a:spcPts val="2160"/>
              </a:lnSpc>
              <a:spcBef>
                <a:spcPts val="0"/>
              </a:spcBef>
              <a:spcAft>
                <a:spcPts val="4000"/>
              </a:spcAft>
              <a:buNone/>
              <a:defRPr sz="1800" baseline="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Topic 1 Title</a:t>
            </a:r>
          </a:p>
          <a:p>
            <a:endParaRPr lang="en-US" dirty="0"/>
          </a:p>
        </p:txBody>
      </p:sp>
    </p:spTree>
    <p:extLst>
      <p:ext uri="{BB962C8B-B14F-4D97-AF65-F5344CB8AC3E}">
        <p14:creationId xmlns:p14="http://schemas.microsoft.com/office/powerpoint/2010/main" val="422043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able of Contents">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569309"/>
            <a:ext cx="9144000" cy="464208"/>
          </a:xfrm>
        </p:spPr>
        <p:txBody>
          <a:bodyPr>
            <a:normAutofit/>
          </a:bodyPr>
          <a:lstStyle>
            <a:lvl1pPr>
              <a:defRPr sz="2800">
                <a:solidFill>
                  <a:schemeClr val="bg1">
                    <a:lumMod val="95000"/>
                  </a:schemeClr>
                </a:solidFill>
                <a:latin typeface="Arial"/>
                <a:cs typeface="Arial"/>
              </a:defRPr>
            </a:lvl1pPr>
          </a:lstStyle>
          <a:p>
            <a:r>
              <a:rPr lang="en-US" dirty="0"/>
              <a:t>TABLE OF CONTENTS TITLE [H1]</a:t>
            </a:r>
          </a:p>
        </p:txBody>
      </p:sp>
      <p:sp>
        <p:nvSpPr>
          <p:cNvPr id="3" name="Subtitle 2"/>
          <p:cNvSpPr>
            <a:spLocks noGrp="1"/>
          </p:cNvSpPr>
          <p:nvPr>
            <p:ph type="subTitle" idx="1" hasCustomPrompt="1"/>
          </p:nvPr>
        </p:nvSpPr>
        <p:spPr>
          <a:xfrm>
            <a:off x="2227027" y="2207847"/>
            <a:ext cx="4811809" cy="2881816"/>
          </a:xfrm>
        </p:spPr>
        <p:txBody>
          <a:bodyPr>
            <a:normAutofit/>
          </a:bodyPr>
          <a:lstStyle>
            <a:lvl1pPr marL="0" indent="0" algn="l">
              <a:lnSpc>
                <a:spcPts val="2160"/>
              </a:lnSpc>
              <a:spcBef>
                <a:spcPts val="0"/>
              </a:spcBef>
              <a:spcAft>
                <a:spcPts val="4000"/>
              </a:spcAft>
              <a:buNone/>
              <a:defRPr sz="1800" baseline="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Topic 1 Title</a:t>
            </a:r>
          </a:p>
          <a:p>
            <a:endParaRPr lang="en-US" dirty="0"/>
          </a:p>
        </p:txBody>
      </p:sp>
    </p:spTree>
    <p:extLst>
      <p:ext uri="{BB962C8B-B14F-4D97-AF65-F5344CB8AC3E}">
        <p14:creationId xmlns:p14="http://schemas.microsoft.com/office/powerpoint/2010/main" val="638462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ior Styl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569309"/>
            <a:ext cx="9144000" cy="464208"/>
          </a:xfrm>
        </p:spPr>
        <p:txBody>
          <a:bodyPr>
            <a:normAutofit/>
          </a:bodyPr>
          <a:lstStyle>
            <a:lvl1pPr>
              <a:defRPr sz="2800">
                <a:solidFill>
                  <a:schemeClr val="bg1">
                    <a:lumMod val="95000"/>
                  </a:schemeClr>
                </a:solidFill>
                <a:latin typeface="Arial"/>
                <a:cs typeface="Arial"/>
              </a:defRPr>
            </a:lvl1pPr>
          </a:lstStyle>
          <a:p>
            <a:r>
              <a:rPr lang="en-US" dirty="0"/>
              <a:t>TOPIC TITLE [H1]</a:t>
            </a:r>
          </a:p>
        </p:txBody>
      </p:sp>
      <p:sp>
        <p:nvSpPr>
          <p:cNvPr id="9" name="Text Placeholder 8"/>
          <p:cNvSpPr>
            <a:spLocks noGrp="1"/>
          </p:cNvSpPr>
          <p:nvPr>
            <p:ph type="body" sz="quarter" idx="10" hasCustomPrompt="1"/>
          </p:nvPr>
        </p:nvSpPr>
        <p:spPr>
          <a:xfrm>
            <a:off x="2628252" y="2207846"/>
            <a:ext cx="3902805" cy="3482337"/>
          </a:xfrm>
        </p:spPr>
        <p:txBody>
          <a:bodyPr>
            <a:noAutofit/>
          </a:bodyPr>
          <a:lstStyle>
            <a:lvl1pPr marL="0" indent="0">
              <a:spcBef>
                <a:spcPts val="0"/>
              </a:spcBef>
              <a:buNone/>
              <a:defRPr sz="1800" baseline="0">
                <a:solidFill>
                  <a:schemeClr val="tx1">
                    <a:lumMod val="65000"/>
                    <a:lumOff val="35000"/>
                  </a:schemeClr>
                </a:solidFill>
                <a:latin typeface="Arial"/>
                <a:cs typeface="Arial"/>
              </a:defRPr>
            </a:lvl1pPr>
          </a:lstStyle>
          <a:p>
            <a:pPr lvl="0"/>
            <a:r>
              <a:rPr lang="en-US" dirty="0"/>
              <a:t>SUBTITLE [H2]</a:t>
            </a:r>
          </a:p>
        </p:txBody>
      </p:sp>
      <p:sp>
        <p:nvSpPr>
          <p:cNvPr id="11" name="Text Placeholder 10"/>
          <p:cNvSpPr>
            <a:spLocks noGrp="1"/>
          </p:cNvSpPr>
          <p:nvPr>
            <p:ph type="body" sz="quarter" idx="11" hasCustomPrompt="1"/>
          </p:nvPr>
        </p:nvSpPr>
        <p:spPr>
          <a:xfrm>
            <a:off x="2628902" y="2697163"/>
            <a:ext cx="3902075" cy="2993020"/>
          </a:xfrm>
        </p:spPr>
        <p:txBody>
          <a:bodyPr>
            <a:normAutofit/>
          </a:bodyPr>
          <a:lstStyle>
            <a:lvl1pPr marL="0" indent="0">
              <a:spcBef>
                <a:spcPts val="0"/>
              </a:spcBef>
              <a:spcAft>
                <a:spcPts val="600"/>
              </a:spcAft>
              <a:buNone/>
              <a:defRPr sz="1600" baseline="0">
                <a:solidFill>
                  <a:schemeClr val="tx1">
                    <a:lumMod val="65000"/>
                    <a:lumOff val="35000"/>
                  </a:schemeClr>
                </a:solidFill>
                <a:latin typeface="Arial"/>
                <a:cs typeface="Arial"/>
              </a:defRPr>
            </a:lvl1pPr>
          </a:lstStyle>
          <a:p>
            <a:pPr lvl="0"/>
            <a:r>
              <a:rPr lang="en-US" dirty="0"/>
              <a:t>Text goes here [P1]</a:t>
            </a:r>
          </a:p>
        </p:txBody>
      </p:sp>
      <p:sp>
        <p:nvSpPr>
          <p:cNvPr id="13" name="Text Placeholder 12"/>
          <p:cNvSpPr>
            <a:spLocks noGrp="1"/>
          </p:cNvSpPr>
          <p:nvPr>
            <p:ph type="body" sz="quarter" idx="12" hasCustomPrompt="1"/>
          </p:nvPr>
        </p:nvSpPr>
        <p:spPr>
          <a:xfrm>
            <a:off x="2628902" y="3177535"/>
            <a:ext cx="3902075" cy="2512648"/>
          </a:xfrm>
        </p:spPr>
        <p:txBody>
          <a:bodyPr>
            <a:normAutofit/>
          </a:bodyPr>
          <a:lstStyle>
            <a:lvl1pPr marL="0" indent="0">
              <a:spcBef>
                <a:spcPts val="0"/>
              </a:spcBef>
              <a:spcAft>
                <a:spcPts val="300"/>
              </a:spcAft>
              <a:buNone/>
              <a:defRPr sz="1400" baseline="0">
                <a:solidFill>
                  <a:schemeClr val="tx1">
                    <a:lumMod val="65000"/>
                    <a:lumOff val="35000"/>
                  </a:schemeClr>
                </a:solidFill>
                <a:latin typeface="Arial"/>
                <a:cs typeface="Arial"/>
              </a:defRPr>
            </a:lvl1pPr>
          </a:lstStyle>
          <a:p>
            <a:pPr lvl="0"/>
            <a:r>
              <a:rPr lang="en-US" dirty="0"/>
              <a:t>Text goes here [P2]</a:t>
            </a:r>
          </a:p>
        </p:txBody>
      </p:sp>
    </p:spTree>
    <p:extLst>
      <p:ext uri="{BB962C8B-B14F-4D97-AF65-F5344CB8AC3E}">
        <p14:creationId xmlns:p14="http://schemas.microsoft.com/office/powerpoint/2010/main" val="690294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ior Styl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571005"/>
            <a:ext cx="9144000" cy="462513"/>
          </a:xfrm>
        </p:spPr>
        <p:txBody>
          <a:bodyPr>
            <a:normAutofit/>
          </a:bodyPr>
          <a:lstStyle>
            <a:lvl1pPr>
              <a:defRPr sz="2600">
                <a:solidFill>
                  <a:schemeClr val="tx1">
                    <a:lumMod val="65000"/>
                    <a:lumOff val="35000"/>
                  </a:schemeClr>
                </a:solidFill>
                <a:latin typeface="Arial"/>
                <a:cs typeface="Arial"/>
              </a:defRPr>
            </a:lvl1pPr>
          </a:lstStyle>
          <a:p>
            <a:r>
              <a:rPr lang="en-US" dirty="0"/>
              <a:t>TOPIC TITLE [H1]</a:t>
            </a:r>
          </a:p>
        </p:txBody>
      </p:sp>
      <p:sp>
        <p:nvSpPr>
          <p:cNvPr id="10" name="Text Placeholder 8"/>
          <p:cNvSpPr>
            <a:spLocks noGrp="1"/>
          </p:cNvSpPr>
          <p:nvPr>
            <p:ph type="body" sz="quarter" idx="13" hasCustomPrompt="1"/>
          </p:nvPr>
        </p:nvSpPr>
        <p:spPr>
          <a:xfrm>
            <a:off x="1031875" y="2485086"/>
            <a:ext cx="3584088" cy="2958983"/>
          </a:xfrm>
        </p:spPr>
        <p:txBody>
          <a:bodyPr>
            <a:noAutofit/>
          </a:bodyPr>
          <a:lstStyle>
            <a:lvl1pPr marL="0" indent="0">
              <a:spcBef>
                <a:spcPts val="0"/>
              </a:spcBef>
              <a:buNone/>
              <a:defRPr sz="1800" baseline="0">
                <a:solidFill>
                  <a:schemeClr val="bg1">
                    <a:lumMod val="95000"/>
                  </a:schemeClr>
                </a:solidFill>
                <a:latin typeface="Arial"/>
                <a:cs typeface="Arial"/>
              </a:defRPr>
            </a:lvl1pPr>
          </a:lstStyle>
          <a:p>
            <a:pPr lvl="0"/>
            <a:r>
              <a:rPr lang="en-US" dirty="0"/>
              <a:t>SUBTITLE [H2]</a:t>
            </a:r>
          </a:p>
        </p:txBody>
      </p:sp>
      <p:sp>
        <p:nvSpPr>
          <p:cNvPr id="11" name="Text Placeholder 10"/>
          <p:cNvSpPr>
            <a:spLocks noGrp="1"/>
          </p:cNvSpPr>
          <p:nvPr>
            <p:ph type="body" sz="quarter" idx="11" hasCustomPrompt="1"/>
          </p:nvPr>
        </p:nvSpPr>
        <p:spPr>
          <a:xfrm>
            <a:off x="1031876" y="2986193"/>
            <a:ext cx="3584088" cy="2457875"/>
          </a:xfrm>
        </p:spPr>
        <p:txBody>
          <a:bodyPr>
            <a:normAutofit/>
          </a:bodyPr>
          <a:lstStyle>
            <a:lvl1pPr marL="0" indent="0">
              <a:spcBef>
                <a:spcPts val="0"/>
              </a:spcBef>
              <a:spcAft>
                <a:spcPts val="600"/>
              </a:spcAft>
              <a:buNone/>
              <a:defRPr sz="1600" baseline="0">
                <a:solidFill>
                  <a:srgbClr val="F2F2F2"/>
                </a:solidFill>
                <a:latin typeface="Arial"/>
                <a:cs typeface="Arial"/>
              </a:defRPr>
            </a:lvl1pPr>
          </a:lstStyle>
          <a:p>
            <a:pPr lvl="0"/>
            <a:r>
              <a:rPr lang="en-US" dirty="0"/>
              <a:t>Text goes here [P1]</a:t>
            </a:r>
          </a:p>
        </p:txBody>
      </p:sp>
      <p:sp>
        <p:nvSpPr>
          <p:cNvPr id="12" name="Text Placeholder 12"/>
          <p:cNvSpPr>
            <a:spLocks noGrp="1"/>
          </p:cNvSpPr>
          <p:nvPr>
            <p:ph type="body" sz="quarter" idx="12" hasCustomPrompt="1"/>
          </p:nvPr>
        </p:nvSpPr>
        <p:spPr>
          <a:xfrm>
            <a:off x="1031876" y="3446875"/>
            <a:ext cx="3584088" cy="1997192"/>
          </a:xfrm>
        </p:spPr>
        <p:txBody>
          <a:bodyPr>
            <a:normAutofit/>
          </a:bodyPr>
          <a:lstStyle>
            <a:lvl1pPr marL="0" indent="0">
              <a:spcBef>
                <a:spcPts val="0"/>
              </a:spcBef>
              <a:spcAft>
                <a:spcPts val="300"/>
              </a:spcAft>
              <a:buNone/>
              <a:defRPr sz="1400" baseline="0">
                <a:solidFill>
                  <a:srgbClr val="F2F2F2"/>
                </a:solidFill>
                <a:latin typeface="Arial"/>
                <a:cs typeface="Arial"/>
              </a:defRPr>
            </a:lvl1pPr>
          </a:lstStyle>
          <a:p>
            <a:pPr lvl="0"/>
            <a:r>
              <a:rPr lang="en-US" dirty="0"/>
              <a:t>Text goes here [P2]</a:t>
            </a:r>
          </a:p>
        </p:txBody>
      </p:sp>
      <p:sp>
        <p:nvSpPr>
          <p:cNvPr id="13" name="Text Placeholder 8"/>
          <p:cNvSpPr>
            <a:spLocks noGrp="1"/>
          </p:cNvSpPr>
          <p:nvPr>
            <p:ph type="body" sz="quarter" idx="10" hasCustomPrompt="1"/>
          </p:nvPr>
        </p:nvSpPr>
        <p:spPr>
          <a:xfrm>
            <a:off x="4914254" y="2494172"/>
            <a:ext cx="3902805" cy="2949895"/>
          </a:xfrm>
        </p:spPr>
        <p:txBody>
          <a:bodyPr>
            <a:noAutofit/>
          </a:bodyPr>
          <a:lstStyle>
            <a:lvl1pPr marL="0" indent="0">
              <a:spcBef>
                <a:spcPts val="0"/>
              </a:spcBef>
              <a:buNone/>
              <a:defRPr sz="1800" baseline="0">
                <a:solidFill>
                  <a:schemeClr val="tx1">
                    <a:lumMod val="65000"/>
                    <a:lumOff val="35000"/>
                  </a:schemeClr>
                </a:solidFill>
                <a:latin typeface="Arial"/>
                <a:cs typeface="Arial"/>
              </a:defRPr>
            </a:lvl1pPr>
          </a:lstStyle>
          <a:p>
            <a:pPr lvl="0"/>
            <a:r>
              <a:rPr lang="en-US" dirty="0"/>
              <a:t>SUBTITLE [H2]</a:t>
            </a:r>
          </a:p>
        </p:txBody>
      </p:sp>
      <p:sp>
        <p:nvSpPr>
          <p:cNvPr id="14" name="Text Placeholder 10"/>
          <p:cNvSpPr>
            <a:spLocks noGrp="1"/>
          </p:cNvSpPr>
          <p:nvPr>
            <p:ph type="body" sz="quarter" idx="14" hasCustomPrompt="1"/>
          </p:nvPr>
        </p:nvSpPr>
        <p:spPr>
          <a:xfrm>
            <a:off x="4914904" y="2983489"/>
            <a:ext cx="3902075" cy="2460579"/>
          </a:xfrm>
        </p:spPr>
        <p:txBody>
          <a:bodyPr>
            <a:normAutofit/>
          </a:bodyPr>
          <a:lstStyle>
            <a:lvl1pPr marL="0" indent="0">
              <a:spcBef>
                <a:spcPts val="0"/>
              </a:spcBef>
              <a:spcAft>
                <a:spcPts val="600"/>
              </a:spcAft>
              <a:buNone/>
              <a:defRPr sz="1600" baseline="0">
                <a:solidFill>
                  <a:schemeClr val="tx1">
                    <a:lumMod val="65000"/>
                    <a:lumOff val="35000"/>
                  </a:schemeClr>
                </a:solidFill>
                <a:latin typeface="Arial"/>
                <a:cs typeface="Arial"/>
              </a:defRPr>
            </a:lvl1pPr>
          </a:lstStyle>
          <a:p>
            <a:pPr lvl="0"/>
            <a:r>
              <a:rPr lang="en-US" dirty="0"/>
              <a:t>Text goes here [P1]</a:t>
            </a:r>
          </a:p>
        </p:txBody>
      </p:sp>
      <p:sp>
        <p:nvSpPr>
          <p:cNvPr id="15" name="Text Placeholder 12"/>
          <p:cNvSpPr>
            <a:spLocks noGrp="1"/>
          </p:cNvSpPr>
          <p:nvPr>
            <p:ph type="body" sz="quarter" idx="15" hasCustomPrompt="1"/>
          </p:nvPr>
        </p:nvSpPr>
        <p:spPr>
          <a:xfrm>
            <a:off x="4914904" y="3446875"/>
            <a:ext cx="3902075" cy="1997192"/>
          </a:xfrm>
        </p:spPr>
        <p:txBody>
          <a:bodyPr>
            <a:normAutofit/>
          </a:bodyPr>
          <a:lstStyle>
            <a:lvl1pPr marL="0" indent="0">
              <a:spcBef>
                <a:spcPts val="0"/>
              </a:spcBef>
              <a:spcAft>
                <a:spcPts val="300"/>
              </a:spcAft>
              <a:buNone/>
              <a:defRPr sz="1400" baseline="0">
                <a:solidFill>
                  <a:schemeClr val="tx1">
                    <a:lumMod val="65000"/>
                    <a:lumOff val="35000"/>
                  </a:schemeClr>
                </a:solidFill>
                <a:latin typeface="Arial"/>
                <a:cs typeface="Arial"/>
              </a:defRPr>
            </a:lvl1pPr>
          </a:lstStyle>
          <a:p>
            <a:pPr lvl="0"/>
            <a:r>
              <a:rPr lang="en-US" dirty="0"/>
              <a:t>Text goes here [P2]</a:t>
            </a:r>
          </a:p>
        </p:txBody>
      </p:sp>
    </p:spTree>
    <p:extLst>
      <p:ext uri="{BB962C8B-B14F-4D97-AF65-F5344CB8AC3E}">
        <p14:creationId xmlns:p14="http://schemas.microsoft.com/office/powerpoint/2010/main" val="232625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94268" y="4928281"/>
            <a:ext cx="4511072" cy="330937"/>
          </a:xfrm>
        </p:spPr>
        <p:txBody>
          <a:bodyPr>
            <a:normAutofit/>
          </a:bodyPr>
          <a:lstStyle>
            <a:lvl1pPr marL="0" indent="0" algn="l">
              <a:spcBef>
                <a:spcPts val="0"/>
              </a:spcBef>
              <a:buNone/>
              <a:defRPr sz="140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a:p>
            <a:endParaRPr lang="en-US" dirty="0"/>
          </a:p>
        </p:txBody>
      </p:sp>
      <p:sp>
        <p:nvSpPr>
          <p:cNvPr id="7" name="Rectangle 6"/>
          <p:cNvSpPr/>
          <p:nvPr userDrawn="1"/>
        </p:nvSpPr>
        <p:spPr>
          <a:xfrm>
            <a:off x="541869" y="985098"/>
            <a:ext cx="7649633" cy="430887"/>
          </a:xfrm>
          <a:prstGeom prst="rect">
            <a:avLst/>
          </a:prstGeom>
        </p:spPr>
        <p:txBody>
          <a:bodyPr wrap="square">
            <a:spAutoFit/>
          </a:bodyPr>
          <a:lstStyle/>
          <a:p>
            <a:r>
              <a:rPr lang="en-US" sz="2200" b="1" dirty="0">
                <a:solidFill>
                  <a:schemeClr val="tx1">
                    <a:lumMod val="65000"/>
                    <a:lumOff val="35000"/>
                  </a:schemeClr>
                </a:solidFill>
                <a:latin typeface="Arial"/>
                <a:cs typeface="Arial"/>
              </a:rPr>
              <a:t>ABOUT ESSENTIAL EDUCATION:</a:t>
            </a:r>
            <a:endParaRPr lang="en-US" sz="2200" dirty="0">
              <a:solidFill>
                <a:schemeClr val="tx1">
                  <a:lumMod val="65000"/>
                  <a:lumOff val="35000"/>
                </a:schemeClr>
              </a:solidFill>
              <a:latin typeface="Arial"/>
              <a:cs typeface="Arial"/>
            </a:endParaRPr>
          </a:p>
        </p:txBody>
      </p:sp>
      <p:sp>
        <p:nvSpPr>
          <p:cNvPr id="8" name="Rectangle 7"/>
          <p:cNvSpPr/>
          <p:nvPr userDrawn="1"/>
        </p:nvSpPr>
        <p:spPr>
          <a:xfrm>
            <a:off x="541867" y="1413829"/>
            <a:ext cx="8136467" cy="1272143"/>
          </a:xfrm>
          <a:prstGeom prst="rect">
            <a:avLst/>
          </a:prstGeom>
        </p:spPr>
        <p:txBody>
          <a:bodyPr wrap="square">
            <a:spAutoFit/>
          </a:bodyPr>
          <a:lstStyle/>
          <a:p>
            <a:pPr>
              <a:lnSpc>
                <a:spcPts val="2280"/>
              </a:lnSpc>
            </a:pPr>
            <a:r>
              <a:rPr lang="en-US" sz="1400" dirty="0">
                <a:solidFill>
                  <a:schemeClr val="tx1">
                    <a:lumMod val="50000"/>
                    <a:lumOff val="50000"/>
                  </a:schemeClr>
                </a:solidFill>
                <a:latin typeface="Arial"/>
                <a:cs typeface="Arial"/>
              </a:rPr>
              <a:t>Essential Education is revolutionizing adult learning through innovative adaptive learning technology. Our platform is designed to produce dramatically better learning outcomes for all students using </a:t>
            </a:r>
          </a:p>
          <a:p>
            <a:pPr>
              <a:lnSpc>
                <a:spcPts val="2280"/>
              </a:lnSpc>
            </a:pPr>
            <a:r>
              <a:rPr lang="en-US" sz="1400" dirty="0">
                <a:solidFill>
                  <a:schemeClr val="tx1">
                    <a:lumMod val="50000"/>
                    <a:lumOff val="50000"/>
                  </a:schemeClr>
                </a:solidFill>
                <a:latin typeface="Arial"/>
                <a:cs typeface="Arial"/>
              </a:rPr>
              <a:t>real-time, actionable reports. With our all-in-one system, students stay engaged with their learning at home and in class.</a:t>
            </a:r>
          </a:p>
        </p:txBody>
      </p:sp>
      <p:pic>
        <p:nvPicPr>
          <p:cNvPr id="9" name="Picture 8" descr="Essential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215" y="6332219"/>
            <a:ext cx="2178283" cy="462280"/>
          </a:xfrm>
          <a:prstGeom prst="rect">
            <a:avLst/>
          </a:prstGeom>
        </p:spPr>
      </p:pic>
      <p:sp>
        <p:nvSpPr>
          <p:cNvPr id="10" name="Rectangle 9"/>
          <p:cNvSpPr/>
          <p:nvPr userDrawn="1"/>
        </p:nvSpPr>
        <p:spPr>
          <a:xfrm>
            <a:off x="694269" y="4417310"/>
            <a:ext cx="7649633" cy="430887"/>
          </a:xfrm>
          <a:prstGeom prst="rect">
            <a:avLst/>
          </a:prstGeom>
        </p:spPr>
        <p:txBody>
          <a:bodyPr wrap="square">
            <a:spAutoFit/>
          </a:bodyPr>
          <a:lstStyle/>
          <a:p>
            <a:r>
              <a:rPr lang="en-US" sz="2200" b="1" dirty="0">
                <a:solidFill>
                  <a:schemeClr val="tx1">
                    <a:lumMod val="65000"/>
                    <a:lumOff val="35000"/>
                  </a:schemeClr>
                </a:solidFill>
                <a:latin typeface="Arial"/>
                <a:cs typeface="Arial"/>
              </a:rPr>
              <a:t>CONTACT:</a:t>
            </a:r>
            <a:endParaRPr lang="en-US" sz="2200" dirty="0">
              <a:solidFill>
                <a:schemeClr val="tx1">
                  <a:lumMod val="65000"/>
                  <a:lumOff val="35000"/>
                </a:schemeClr>
              </a:solidFill>
              <a:latin typeface="Arial"/>
              <a:cs typeface="Arial"/>
            </a:endParaRPr>
          </a:p>
        </p:txBody>
      </p:sp>
      <p:sp>
        <p:nvSpPr>
          <p:cNvPr id="13" name="Text Placeholder 12"/>
          <p:cNvSpPr>
            <a:spLocks noGrp="1"/>
          </p:cNvSpPr>
          <p:nvPr>
            <p:ph type="body" sz="quarter" idx="10" hasCustomPrompt="1"/>
          </p:nvPr>
        </p:nvSpPr>
        <p:spPr>
          <a:xfrm>
            <a:off x="693739" y="5206232"/>
            <a:ext cx="4511602" cy="258709"/>
          </a:xfrm>
        </p:spPr>
        <p:txBody>
          <a:bodyPr>
            <a:normAutofit/>
          </a:bodyPr>
          <a:lstStyle>
            <a:lvl1pPr marL="0" indent="0">
              <a:buNone/>
              <a:defRPr sz="1200" baseline="0">
                <a:solidFill>
                  <a:schemeClr val="tx1">
                    <a:lumMod val="65000"/>
                    <a:lumOff val="35000"/>
                  </a:schemeClr>
                </a:solidFill>
                <a:latin typeface="Arial"/>
                <a:cs typeface="Arial"/>
              </a:defRPr>
            </a:lvl1pPr>
          </a:lstStyle>
          <a:p>
            <a:pPr lvl="0"/>
            <a:r>
              <a:rPr lang="en-US" dirty="0"/>
              <a:t>Presenter Title</a:t>
            </a:r>
          </a:p>
        </p:txBody>
      </p:sp>
      <p:sp>
        <p:nvSpPr>
          <p:cNvPr id="14" name="Text Placeholder 12"/>
          <p:cNvSpPr>
            <a:spLocks noGrp="1"/>
          </p:cNvSpPr>
          <p:nvPr>
            <p:ph type="body" sz="quarter" idx="11" hasCustomPrompt="1"/>
          </p:nvPr>
        </p:nvSpPr>
        <p:spPr>
          <a:xfrm>
            <a:off x="693738" y="5617340"/>
            <a:ext cx="4511602" cy="258709"/>
          </a:xfrm>
        </p:spPr>
        <p:txBody>
          <a:bodyPr>
            <a:normAutofit/>
          </a:bodyPr>
          <a:lstStyle>
            <a:lvl1pPr marL="0" indent="0">
              <a:buNone/>
              <a:defRPr sz="1200" baseline="0">
                <a:solidFill>
                  <a:schemeClr val="tx1">
                    <a:lumMod val="65000"/>
                    <a:lumOff val="35000"/>
                  </a:schemeClr>
                </a:solidFill>
                <a:latin typeface="Arial"/>
                <a:cs typeface="Arial"/>
              </a:defRPr>
            </a:lvl1pPr>
          </a:lstStyle>
          <a:p>
            <a:pPr lvl="0"/>
            <a:r>
              <a:rPr lang="en-US" dirty="0"/>
              <a:t>[presentername]@essentialed.com</a:t>
            </a:r>
          </a:p>
        </p:txBody>
      </p:sp>
      <p:sp>
        <p:nvSpPr>
          <p:cNvPr id="15" name="Text Placeholder 12"/>
          <p:cNvSpPr>
            <a:spLocks noGrp="1"/>
          </p:cNvSpPr>
          <p:nvPr>
            <p:ph type="body" sz="quarter" idx="12" hasCustomPrompt="1"/>
          </p:nvPr>
        </p:nvSpPr>
        <p:spPr>
          <a:xfrm>
            <a:off x="694267" y="5840274"/>
            <a:ext cx="4511602" cy="258709"/>
          </a:xfrm>
        </p:spPr>
        <p:txBody>
          <a:bodyPr>
            <a:normAutofit/>
          </a:bodyPr>
          <a:lstStyle>
            <a:lvl1pPr marL="0" indent="0">
              <a:buNone/>
              <a:defRPr sz="1200" baseline="0">
                <a:solidFill>
                  <a:schemeClr val="tx1">
                    <a:lumMod val="65000"/>
                    <a:lumOff val="35000"/>
                  </a:schemeClr>
                </a:solidFill>
                <a:latin typeface="Arial"/>
                <a:cs typeface="Arial"/>
              </a:defRPr>
            </a:lvl1pPr>
          </a:lstStyle>
          <a:p>
            <a:pPr lvl="0"/>
            <a:r>
              <a:rPr lang="en-US" dirty="0"/>
              <a:t># EX: 707. 272. 2665</a:t>
            </a:r>
          </a:p>
        </p:txBody>
      </p:sp>
    </p:spTree>
    <p:extLst>
      <p:ext uri="{BB962C8B-B14F-4D97-AF65-F5344CB8AC3E}">
        <p14:creationId xmlns:p14="http://schemas.microsoft.com/office/powerpoint/2010/main" val="564040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3">
    <p:spTree>
      <p:nvGrpSpPr>
        <p:cNvPr id="1" name=""/>
        <p:cNvGrpSpPr/>
        <p:nvPr/>
      </p:nvGrpSpPr>
      <p:grpSpPr>
        <a:xfrm>
          <a:off x="0" y="0"/>
          <a:ext cx="0" cy="0"/>
          <a:chOff x="0" y="0"/>
          <a:chExt cx="0" cy="0"/>
        </a:xfrm>
      </p:grpSpPr>
      <p:sp>
        <p:nvSpPr>
          <p:cNvPr id="6" name="Rectangle 5"/>
          <p:cNvSpPr/>
          <p:nvPr userDrawn="1"/>
        </p:nvSpPr>
        <p:spPr>
          <a:xfrm>
            <a:off x="541869" y="820746"/>
            <a:ext cx="7649633" cy="430887"/>
          </a:xfrm>
          <a:prstGeom prst="rect">
            <a:avLst/>
          </a:prstGeom>
        </p:spPr>
        <p:txBody>
          <a:bodyPr wrap="square">
            <a:spAutoFit/>
          </a:bodyPr>
          <a:lstStyle/>
          <a:p>
            <a:r>
              <a:rPr lang="en-US" sz="2200" b="1" dirty="0">
                <a:solidFill>
                  <a:schemeClr val="tx1">
                    <a:lumMod val="65000"/>
                    <a:lumOff val="35000"/>
                  </a:schemeClr>
                </a:solidFill>
                <a:latin typeface="Arial"/>
                <a:cs typeface="Arial"/>
              </a:rPr>
              <a:t>ABOUT ESSENTIAL EDUCATION:</a:t>
            </a:r>
            <a:endParaRPr lang="en-US" sz="2200" dirty="0">
              <a:solidFill>
                <a:schemeClr val="tx1">
                  <a:lumMod val="65000"/>
                  <a:lumOff val="35000"/>
                </a:schemeClr>
              </a:solidFill>
              <a:latin typeface="Arial"/>
              <a:cs typeface="Arial"/>
            </a:endParaRPr>
          </a:p>
        </p:txBody>
      </p:sp>
      <p:sp>
        <p:nvSpPr>
          <p:cNvPr id="7" name="Rectangle 6"/>
          <p:cNvSpPr/>
          <p:nvPr userDrawn="1"/>
        </p:nvSpPr>
        <p:spPr>
          <a:xfrm>
            <a:off x="541867" y="1249478"/>
            <a:ext cx="8136467" cy="1272143"/>
          </a:xfrm>
          <a:prstGeom prst="rect">
            <a:avLst/>
          </a:prstGeom>
        </p:spPr>
        <p:txBody>
          <a:bodyPr wrap="square">
            <a:spAutoFit/>
          </a:bodyPr>
          <a:lstStyle/>
          <a:p>
            <a:pPr>
              <a:lnSpc>
                <a:spcPts val="2280"/>
              </a:lnSpc>
            </a:pPr>
            <a:r>
              <a:rPr lang="en-US" sz="1400" dirty="0">
                <a:solidFill>
                  <a:schemeClr val="tx1">
                    <a:lumMod val="50000"/>
                    <a:lumOff val="50000"/>
                  </a:schemeClr>
                </a:solidFill>
                <a:latin typeface="Arial"/>
                <a:cs typeface="Arial"/>
              </a:rPr>
              <a:t>Essential Education is revolutionizing adult learning through innovative adaptive learning technology. Our platform is designed to produce dramatically better learning outcomes for all students using </a:t>
            </a:r>
          </a:p>
          <a:p>
            <a:pPr>
              <a:lnSpc>
                <a:spcPts val="2280"/>
              </a:lnSpc>
            </a:pPr>
            <a:r>
              <a:rPr lang="en-US" sz="1400" dirty="0">
                <a:solidFill>
                  <a:schemeClr val="tx1">
                    <a:lumMod val="50000"/>
                    <a:lumOff val="50000"/>
                  </a:schemeClr>
                </a:solidFill>
                <a:latin typeface="Arial"/>
                <a:cs typeface="Arial"/>
              </a:rPr>
              <a:t>real-time, actionable reports. With our all-in-one system, students stay engaged with their learning at home and in class.</a:t>
            </a:r>
          </a:p>
        </p:txBody>
      </p:sp>
      <p:sp>
        <p:nvSpPr>
          <p:cNvPr id="8" name="Rectangle 7"/>
          <p:cNvSpPr/>
          <p:nvPr userDrawn="1"/>
        </p:nvSpPr>
        <p:spPr>
          <a:xfrm>
            <a:off x="694269" y="3313054"/>
            <a:ext cx="7649633" cy="430887"/>
          </a:xfrm>
          <a:prstGeom prst="rect">
            <a:avLst/>
          </a:prstGeom>
        </p:spPr>
        <p:txBody>
          <a:bodyPr wrap="square">
            <a:spAutoFit/>
          </a:bodyPr>
          <a:lstStyle/>
          <a:p>
            <a:r>
              <a:rPr lang="en-US" sz="2200" b="1" dirty="0">
                <a:solidFill>
                  <a:schemeClr val="tx1">
                    <a:lumMod val="65000"/>
                    <a:lumOff val="35000"/>
                  </a:schemeClr>
                </a:solidFill>
                <a:latin typeface="Arial"/>
                <a:cs typeface="Arial"/>
              </a:rPr>
              <a:t>CONTACT:</a:t>
            </a:r>
            <a:endParaRPr lang="en-US" sz="2200" dirty="0">
              <a:solidFill>
                <a:schemeClr val="tx1">
                  <a:lumMod val="65000"/>
                  <a:lumOff val="35000"/>
                </a:schemeClr>
              </a:solidFill>
              <a:latin typeface="Arial"/>
              <a:cs typeface="Arial"/>
            </a:endParaRPr>
          </a:p>
        </p:txBody>
      </p:sp>
      <p:sp>
        <p:nvSpPr>
          <p:cNvPr id="9" name="Subtitle 2"/>
          <p:cNvSpPr>
            <a:spLocks noGrp="1"/>
          </p:cNvSpPr>
          <p:nvPr>
            <p:ph type="subTitle" idx="1" hasCustomPrompt="1"/>
          </p:nvPr>
        </p:nvSpPr>
        <p:spPr>
          <a:xfrm>
            <a:off x="694268" y="3824025"/>
            <a:ext cx="4511072" cy="330937"/>
          </a:xfrm>
        </p:spPr>
        <p:txBody>
          <a:bodyPr>
            <a:normAutofit/>
          </a:bodyPr>
          <a:lstStyle>
            <a:lvl1pPr marL="0" indent="0" algn="l">
              <a:spcBef>
                <a:spcPts val="0"/>
              </a:spcBef>
              <a:buNone/>
              <a:defRPr sz="1400">
                <a:solidFill>
                  <a:schemeClr val="tx1">
                    <a:lumMod val="65000"/>
                    <a:lumOff val="3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a:p>
            <a:endParaRPr lang="en-US" dirty="0"/>
          </a:p>
        </p:txBody>
      </p:sp>
      <p:sp>
        <p:nvSpPr>
          <p:cNvPr id="10" name="Text Placeholder 12"/>
          <p:cNvSpPr>
            <a:spLocks noGrp="1"/>
          </p:cNvSpPr>
          <p:nvPr>
            <p:ph type="body" sz="quarter" idx="13" hasCustomPrompt="1"/>
          </p:nvPr>
        </p:nvSpPr>
        <p:spPr>
          <a:xfrm>
            <a:off x="693739" y="4101976"/>
            <a:ext cx="4511602" cy="258709"/>
          </a:xfrm>
        </p:spPr>
        <p:txBody>
          <a:bodyPr>
            <a:normAutofit/>
          </a:bodyPr>
          <a:lstStyle>
            <a:lvl1pPr marL="0" indent="0">
              <a:buNone/>
              <a:defRPr sz="1200" baseline="0">
                <a:solidFill>
                  <a:schemeClr val="tx1">
                    <a:lumMod val="65000"/>
                    <a:lumOff val="35000"/>
                  </a:schemeClr>
                </a:solidFill>
                <a:latin typeface="Arial"/>
                <a:cs typeface="Arial"/>
              </a:defRPr>
            </a:lvl1pPr>
          </a:lstStyle>
          <a:p>
            <a:pPr lvl="0"/>
            <a:r>
              <a:rPr lang="en-US" dirty="0"/>
              <a:t>Presenter Title</a:t>
            </a:r>
          </a:p>
        </p:txBody>
      </p:sp>
      <p:sp>
        <p:nvSpPr>
          <p:cNvPr id="11" name="Text Placeholder 12"/>
          <p:cNvSpPr>
            <a:spLocks noGrp="1"/>
          </p:cNvSpPr>
          <p:nvPr>
            <p:ph type="body" sz="quarter" idx="14" hasCustomPrompt="1"/>
          </p:nvPr>
        </p:nvSpPr>
        <p:spPr>
          <a:xfrm>
            <a:off x="693738" y="4513086"/>
            <a:ext cx="4511602" cy="258709"/>
          </a:xfrm>
        </p:spPr>
        <p:txBody>
          <a:bodyPr>
            <a:normAutofit/>
          </a:bodyPr>
          <a:lstStyle>
            <a:lvl1pPr marL="0" indent="0">
              <a:buNone/>
              <a:defRPr sz="1200" baseline="0">
                <a:solidFill>
                  <a:schemeClr val="tx1">
                    <a:lumMod val="65000"/>
                    <a:lumOff val="35000"/>
                  </a:schemeClr>
                </a:solidFill>
                <a:latin typeface="Arial"/>
                <a:cs typeface="Arial"/>
              </a:defRPr>
            </a:lvl1pPr>
          </a:lstStyle>
          <a:p>
            <a:pPr lvl="0"/>
            <a:r>
              <a:rPr lang="en-US" dirty="0"/>
              <a:t>[presentername]@essentialed.com</a:t>
            </a:r>
          </a:p>
        </p:txBody>
      </p:sp>
      <p:sp>
        <p:nvSpPr>
          <p:cNvPr id="12" name="Text Placeholder 12"/>
          <p:cNvSpPr>
            <a:spLocks noGrp="1"/>
          </p:cNvSpPr>
          <p:nvPr>
            <p:ph type="body" sz="quarter" idx="15" hasCustomPrompt="1"/>
          </p:nvPr>
        </p:nvSpPr>
        <p:spPr>
          <a:xfrm>
            <a:off x="694267" y="4736019"/>
            <a:ext cx="4511602" cy="258709"/>
          </a:xfrm>
        </p:spPr>
        <p:txBody>
          <a:bodyPr>
            <a:normAutofit/>
          </a:bodyPr>
          <a:lstStyle>
            <a:lvl1pPr marL="0" indent="0">
              <a:buNone/>
              <a:defRPr sz="1200" baseline="0">
                <a:solidFill>
                  <a:schemeClr val="tx1">
                    <a:lumMod val="65000"/>
                    <a:lumOff val="35000"/>
                  </a:schemeClr>
                </a:solidFill>
                <a:latin typeface="Arial"/>
                <a:cs typeface="Arial"/>
              </a:defRPr>
            </a:lvl1pPr>
          </a:lstStyle>
          <a:p>
            <a:pPr lvl="0"/>
            <a:r>
              <a:rPr lang="en-US" dirty="0"/>
              <a:t># EX: 707. 272. 2665</a:t>
            </a:r>
          </a:p>
        </p:txBody>
      </p:sp>
      <p:pic>
        <p:nvPicPr>
          <p:cNvPr id="13" name="Picture 12" descr="EssentialEd.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7032" y="5368254"/>
            <a:ext cx="2752771" cy="584199"/>
          </a:xfrm>
          <a:prstGeom prst="rect">
            <a:avLst/>
          </a:prstGeom>
        </p:spPr>
      </p:pic>
      <p:pic>
        <p:nvPicPr>
          <p:cNvPr id="14" name="Picture 13" descr="TABE_Logo_small.png"/>
          <p:cNvPicPr>
            <a:picLocks noChangeAspect="1"/>
          </p:cNvPicPr>
          <p:nvPr userDrawn="1"/>
        </p:nvPicPr>
        <p:blipFill rotWithShape="1">
          <a:blip r:embed="rId3">
            <a:extLst>
              <a:ext uri="{28A0092B-C50C-407E-A947-70E740481C1C}">
                <a14:useLocalDpi xmlns:a14="http://schemas.microsoft.com/office/drawing/2010/main" val="0"/>
              </a:ext>
            </a:extLst>
          </a:blip>
          <a:srcRect l="34555"/>
          <a:stretch/>
        </p:blipFill>
        <p:spPr>
          <a:xfrm>
            <a:off x="4101656" y="6140563"/>
            <a:ext cx="919691" cy="501221"/>
          </a:xfrm>
          <a:prstGeom prst="rect">
            <a:avLst/>
          </a:prstGeom>
        </p:spPr>
      </p:pic>
      <p:pic>
        <p:nvPicPr>
          <p:cNvPr id="15" name="Picture 14" descr="HiSET_Logo_small.png"/>
          <p:cNvPicPr>
            <a:picLocks noChangeAspect="1"/>
          </p:cNvPicPr>
          <p:nvPr userDrawn="1"/>
        </p:nvPicPr>
        <p:blipFill rotWithShape="1">
          <a:blip r:embed="rId4">
            <a:extLst>
              <a:ext uri="{28A0092B-C50C-407E-A947-70E740481C1C}">
                <a14:useLocalDpi xmlns:a14="http://schemas.microsoft.com/office/drawing/2010/main" val="0"/>
              </a:ext>
            </a:extLst>
          </a:blip>
          <a:srcRect l="37305"/>
          <a:stretch/>
        </p:blipFill>
        <p:spPr>
          <a:xfrm>
            <a:off x="503767" y="6140562"/>
            <a:ext cx="938063" cy="568567"/>
          </a:xfrm>
          <a:prstGeom prst="rect">
            <a:avLst/>
          </a:prstGeom>
        </p:spPr>
      </p:pic>
      <p:pic>
        <p:nvPicPr>
          <p:cNvPr id="16" name="Picture 15" descr="TASC _Logo-smallpng"/>
          <p:cNvPicPr>
            <a:picLocks noChangeAspect="1"/>
          </p:cNvPicPr>
          <p:nvPr userDrawn="1"/>
        </p:nvPicPr>
        <p:blipFill rotWithShape="1">
          <a:blip r:embed="rId5">
            <a:extLst>
              <a:ext uri="{28A0092B-C50C-407E-A947-70E740481C1C}">
                <a14:useLocalDpi xmlns:a14="http://schemas.microsoft.com/office/drawing/2010/main" val="0"/>
              </a:ext>
            </a:extLst>
          </a:blip>
          <a:srcRect l="29246"/>
          <a:stretch/>
        </p:blipFill>
        <p:spPr>
          <a:xfrm>
            <a:off x="7785451" y="6204063"/>
            <a:ext cx="1015301" cy="425708"/>
          </a:xfrm>
          <a:prstGeom prst="rect">
            <a:avLst/>
          </a:prstGeom>
        </p:spPr>
      </p:pic>
      <p:pic>
        <p:nvPicPr>
          <p:cNvPr id="17" name="Picture 16" descr="CE-Logo_small.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611188" y="6204063"/>
            <a:ext cx="1645302" cy="425708"/>
          </a:xfrm>
          <a:prstGeom prst="rect">
            <a:avLst/>
          </a:prstGeom>
        </p:spPr>
      </p:pic>
      <p:pic>
        <p:nvPicPr>
          <p:cNvPr id="20" name="Picture 19" descr="GED_Academy_Logo-small.png"/>
          <p:cNvPicPr>
            <a:picLocks noChangeAspect="1"/>
          </p:cNvPicPr>
          <p:nvPr userDrawn="1"/>
        </p:nvPicPr>
        <p:blipFill rotWithShape="1">
          <a:blip r:embed="rId7">
            <a:extLst>
              <a:ext uri="{28A0092B-C50C-407E-A947-70E740481C1C}">
                <a14:useLocalDpi xmlns:a14="http://schemas.microsoft.com/office/drawing/2010/main" val="0"/>
              </a:ext>
            </a:extLst>
          </a:blip>
          <a:srcRect l="24314"/>
          <a:stretch/>
        </p:blipFill>
        <p:spPr>
          <a:xfrm>
            <a:off x="2031998" y="6140563"/>
            <a:ext cx="1434536" cy="530704"/>
          </a:xfrm>
          <a:prstGeom prst="rect">
            <a:avLst/>
          </a:prstGeom>
        </p:spPr>
      </p:pic>
      <p:cxnSp>
        <p:nvCxnSpPr>
          <p:cNvPr id="22" name="Straight Connector 21"/>
          <p:cNvCxnSpPr/>
          <p:nvPr userDrawn="1"/>
        </p:nvCxnSpPr>
        <p:spPr>
          <a:xfrm>
            <a:off x="198221" y="6074883"/>
            <a:ext cx="8836641"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213162" y="7243295"/>
            <a:ext cx="8836641"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a:off x="198221" y="6735288"/>
            <a:ext cx="8836641" cy="0"/>
          </a:xfrm>
          <a:prstGeom prst="line">
            <a:avLst/>
          </a:prstGeom>
          <a:ln w="12700">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67075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TABE_Logo_small.png"/>
          <p:cNvPicPr>
            <a:picLocks noChangeAspect="1"/>
          </p:cNvPicPr>
          <p:nvPr userDrawn="1"/>
        </p:nvPicPr>
        <p:blipFill rotWithShape="1">
          <a:blip r:embed="rId2">
            <a:extLst>
              <a:ext uri="{28A0092B-C50C-407E-A947-70E740481C1C}">
                <a14:useLocalDpi xmlns:a14="http://schemas.microsoft.com/office/drawing/2010/main" val="0"/>
              </a:ext>
            </a:extLst>
          </a:blip>
          <a:srcRect l="34555"/>
          <a:stretch/>
        </p:blipFill>
        <p:spPr>
          <a:xfrm>
            <a:off x="3587162" y="3705619"/>
            <a:ext cx="1970957" cy="1074148"/>
          </a:xfrm>
          <a:prstGeom prst="rect">
            <a:avLst/>
          </a:prstGeom>
        </p:spPr>
      </p:pic>
      <p:pic>
        <p:nvPicPr>
          <p:cNvPr id="11" name="Picture 10" descr="HiSET_Logo_small.png"/>
          <p:cNvPicPr>
            <a:picLocks noChangeAspect="1"/>
          </p:cNvPicPr>
          <p:nvPr userDrawn="1"/>
        </p:nvPicPr>
        <p:blipFill rotWithShape="1">
          <a:blip r:embed="rId3">
            <a:extLst>
              <a:ext uri="{28A0092B-C50C-407E-A947-70E740481C1C}">
                <a14:useLocalDpi xmlns:a14="http://schemas.microsoft.com/office/drawing/2010/main" val="0"/>
              </a:ext>
            </a:extLst>
          </a:blip>
          <a:srcRect l="37305"/>
          <a:stretch/>
        </p:blipFill>
        <p:spPr>
          <a:xfrm>
            <a:off x="720567" y="3731773"/>
            <a:ext cx="1746008" cy="1058267"/>
          </a:xfrm>
          <a:prstGeom prst="rect">
            <a:avLst/>
          </a:prstGeom>
        </p:spPr>
      </p:pic>
      <p:pic>
        <p:nvPicPr>
          <p:cNvPr id="12" name="Picture 11" descr="TASC _Logo-smallpng"/>
          <p:cNvPicPr>
            <a:picLocks noChangeAspect="1"/>
          </p:cNvPicPr>
          <p:nvPr userDrawn="1"/>
        </p:nvPicPr>
        <p:blipFill rotWithShape="1">
          <a:blip r:embed="rId4">
            <a:extLst>
              <a:ext uri="{28A0092B-C50C-407E-A947-70E740481C1C}">
                <a14:useLocalDpi xmlns:a14="http://schemas.microsoft.com/office/drawing/2010/main" val="0"/>
              </a:ext>
            </a:extLst>
          </a:blip>
          <a:srcRect l="29246"/>
          <a:stretch/>
        </p:blipFill>
        <p:spPr>
          <a:xfrm>
            <a:off x="6467494" y="3818860"/>
            <a:ext cx="2175856" cy="912320"/>
          </a:xfrm>
          <a:prstGeom prst="rect">
            <a:avLst/>
          </a:prstGeom>
        </p:spPr>
      </p:pic>
      <p:pic>
        <p:nvPicPr>
          <p:cNvPr id="13" name="Picture 12" descr="CE-Logo_small.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989516" y="5655807"/>
            <a:ext cx="3158672" cy="817279"/>
          </a:xfrm>
          <a:prstGeom prst="rect">
            <a:avLst/>
          </a:prstGeom>
        </p:spPr>
      </p:pic>
      <p:pic>
        <p:nvPicPr>
          <p:cNvPr id="14" name="Picture 13" descr="GED_Academy_Logo-small.png"/>
          <p:cNvPicPr>
            <a:picLocks noChangeAspect="1"/>
          </p:cNvPicPr>
          <p:nvPr userDrawn="1"/>
        </p:nvPicPr>
        <p:blipFill rotWithShape="1">
          <a:blip r:embed="rId6">
            <a:extLst>
              <a:ext uri="{28A0092B-C50C-407E-A947-70E740481C1C}">
                <a14:useLocalDpi xmlns:a14="http://schemas.microsoft.com/office/drawing/2010/main" val="0"/>
              </a:ext>
            </a:extLst>
          </a:blip>
          <a:srcRect l="23810" t="17011" r="53705" b="35519"/>
          <a:stretch/>
        </p:blipFill>
        <p:spPr>
          <a:xfrm>
            <a:off x="3766459" y="1558555"/>
            <a:ext cx="1343880" cy="794397"/>
          </a:xfrm>
          <a:prstGeom prst="rect">
            <a:avLst/>
          </a:prstGeom>
        </p:spPr>
      </p:pic>
      <p:pic>
        <p:nvPicPr>
          <p:cNvPr id="15" name="Picture 14" descr="GED_Academy_Logo-small.png"/>
          <p:cNvPicPr>
            <a:picLocks noChangeAspect="1"/>
          </p:cNvPicPr>
          <p:nvPr userDrawn="1"/>
        </p:nvPicPr>
        <p:blipFill rotWithShape="1">
          <a:blip r:embed="rId6">
            <a:extLst>
              <a:ext uri="{28A0092B-C50C-407E-A947-70E740481C1C}">
                <a14:useLocalDpi xmlns:a14="http://schemas.microsoft.com/office/drawing/2010/main" val="0"/>
              </a:ext>
            </a:extLst>
          </a:blip>
          <a:srcRect l="45926" t="23952" b="22858"/>
          <a:stretch/>
        </p:blipFill>
        <p:spPr>
          <a:xfrm>
            <a:off x="3407870" y="2256550"/>
            <a:ext cx="2374367" cy="653937"/>
          </a:xfrm>
          <a:prstGeom prst="rect">
            <a:avLst/>
          </a:prstGeom>
        </p:spPr>
      </p:pic>
    </p:spTree>
    <p:extLst>
      <p:ext uri="{BB962C8B-B14F-4D97-AF65-F5344CB8AC3E}">
        <p14:creationId xmlns:p14="http://schemas.microsoft.com/office/powerpoint/2010/main" val="3238039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ssEd-Logo-Sun.png"/>
          <p:cNvPicPr>
            <a:picLocks noChangeAspect="1"/>
          </p:cNvPicPr>
          <p:nvPr userDrawn="1"/>
        </p:nvPicPr>
        <p:blipFill rotWithShape="1">
          <a:blip r:embed="rId4">
            <a:extLst>
              <a:ext uri="{28A0092B-C50C-407E-A947-70E740481C1C}">
                <a14:useLocalDpi xmlns:a14="http://schemas.microsoft.com/office/drawing/2010/main" val="0"/>
              </a:ext>
            </a:extLst>
          </a:blip>
          <a:srcRect l="4539" t="27753" r="4672" b="3713"/>
          <a:stretch/>
        </p:blipFill>
        <p:spPr>
          <a:xfrm>
            <a:off x="0" y="-1"/>
            <a:ext cx="9144000" cy="6858001"/>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A3799-FD59-704D-805C-60E377379173}" type="datetimeFigureOut">
              <a:rPr lang="en-US" smtClean="0"/>
              <a:pPr/>
              <a:t>9/23/2019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B87885-2A86-5040-966B-F6D422EE3F3A}" type="slidenum">
              <a:rPr lang="en-US" smtClean="0"/>
              <a:pPr/>
              <a:t>‹#›</a:t>
            </a:fld>
            <a:endParaRPr lang="en-US"/>
          </a:p>
        </p:txBody>
      </p:sp>
    </p:spTree>
    <p:extLst>
      <p:ext uri="{BB962C8B-B14F-4D97-AF65-F5344CB8AC3E}">
        <p14:creationId xmlns:p14="http://schemas.microsoft.com/office/powerpoint/2010/main" val="2113658332"/>
      </p:ext>
    </p:extLst>
  </p:cSld>
  <p:clrMap bg1="lt1" tx1="dk1" bg2="lt2" tx2="dk2" accent1="accent1" accent2="accent2" accent3="accent3" accent4="accent4" accent5="accent5" accent6="accent6" hlink="hlink" folHlink="folHlink"/>
  <p:sldLayoutIdLst>
    <p:sldLayoutId id="2147483658" r:id="rId1"/>
    <p:sldLayoutId id="2147483663"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ssEd-Logo-Sun.png"/>
          <p:cNvPicPr>
            <a:picLocks noChangeAspect="1"/>
          </p:cNvPicPr>
          <p:nvPr userDrawn="1"/>
        </p:nvPicPr>
        <p:blipFill rotWithShape="1">
          <a:blip r:embed="rId4">
            <a:extLst>
              <a:ext uri="{28A0092B-C50C-407E-A947-70E740481C1C}">
                <a14:useLocalDpi xmlns:a14="http://schemas.microsoft.com/office/drawing/2010/main" val="0"/>
              </a:ext>
            </a:extLst>
          </a:blip>
          <a:srcRect l="20985" t="53355" r="21198" b="1490"/>
          <a:stretch/>
        </p:blipFill>
        <p:spPr>
          <a:xfrm>
            <a:off x="0" y="1"/>
            <a:ext cx="9144000" cy="7095067"/>
          </a:xfrm>
          <a:prstGeom prst="rect">
            <a:avLst/>
          </a:prstGeom>
        </p:spPr>
      </p:pic>
      <p:sp>
        <p:nvSpPr>
          <p:cNvPr id="8" name="Rectangle 7"/>
          <p:cNvSpPr/>
          <p:nvPr userDrawn="1"/>
        </p:nvSpPr>
        <p:spPr>
          <a:xfrm>
            <a:off x="1031876" y="375932"/>
            <a:ext cx="7159625" cy="873125"/>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7DD46-A1C2-B046-862A-F45DA977A985}" type="datetimeFigureOut">
              <a:rPr lang="en-US" smtClean="0"/>
              <a:pPr/>
              <a:t>9/23/2019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F860E-435F-F948-9FEE-1A829A1307B0}" type="slidenum">
              <a:rPr lang="en-US" smtClean="0"/>
              <a:pPr/>
              <a:t>‹#›</a:t>
            </a:fld>
            <a:endParaRPr lang="en-US"/>
          </a:p>
        </p:txBody>
      </p:sp>
      <p:pic>
        <p:nvPicPr>
          <p:cNvPr id="9" name="Picture 8" descr="EssentialEd.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01431" y="6554019"/>
            <a:ext cx="1318381" cy="279791"/>
          </a:xfrm>
          <a:prstGeom prst="rect">
            <a:avLst/>
          </a:prstGeom>
        </p:spPr>
      </p:pic>
    </p:spTree>
    <p:extLst>
      <p:ext uri="{BB962C8B-B14F-4D97-AF65-F5344CB8AC3E}">
        <p14:creationId xmlns:p14="http://schemas.microsoft.com/office/powerpoint/2010/main" val="1053711237"/>
      </p:ext>
    </p:extLst>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9537" y="-1"/>
            <a:ext cx="4635499" cy="685800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pic>
        <p:nvPicPr>
          <p:cNvPr id="8" name="Picture 7" descr="white-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77" y="6392827"/>
            <a:ext cx="1701164" cy="413951"/>
          </a:xfrm>
          <a:prstGeom prst="rect">
            <a:avLst/>
          </a:prstGeom>
        </p:spPr>
      </p:pic>
      <p:sp>
        <p:nvSpPr>
          <p:cNvPr id="9" name="Rectangle 8"/>
          <p:cNvSpPr/>
          <p:nvPr userDrawn="1"/>
        </p:nvSpPr>
        <p:spPr>
          <a:xfrm>
            <a:off x="1031876" y="375932"/>
            <a:ext cx="7159625" cy="873125"/>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lumMod val="65000"/>
                  <a:lumOff val="35000"/>
                </a:schemeClr>
              </a:solidFill>
            </a:endParaRPr>
          </a:p>
        </p:txBody>
      </p:sp>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0334894"/>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DAE5E4-4EB4-8746-8779-79B64FFA6A4F}" type="datetimeFigureOut">
              <a:rPr lang="en-US" smtClean="0"/>
              <a:pPr/>
              <a:t>9/23/2019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A4D81-CDE3-2343-9146-0F46D4BEF385}" type="slidenum">
              <a:rPr lang="en-US" smtClean="0"/>
              <a:pPr/>
              <a:t>‹#›</a:t>
            </a:fld>
            <a:endParaRPr lang="en-US"/>
          </a:p>
        </p:txBody>
      </p:sp>
    </p:spTree>
    <p:extLst>
      <p:ext uri="{BB962C8B-B14F-4D97-AF65-F5344CB8AC3E}">
        <p14:creationId xmlns:p14="http://schemas.microsoft.com/office/powerpoint/2010/main" val="2623984839"/>
      </p:ext>
    </p:extLst>
  </p:cSld>
  <p:clrMap bg1="lt1" tx1="dk1" bg2="lt2" tx2="dk2" accent1="accent1" accent2="accent2" accent3="accent3" accent4="accent4" accent5="accent5" accent6="accent6" hlink="hlink" folHlink="folHlink"/>
  <p:sldLayoutIdLst>
    <p:sldLayoutId id="2147483656" r:id="rId1"/>
    <p:sldLayoutId id="214748366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EssEd-Logo-Sun.png"/>
          <p:cNvPicPr>
            <a:picLocks noChangeAspect="1"/>
          </p:cNvPicPr>
          <p:nvPr userDrawn="1"/>
        </p:nvPicPr>
        <p:blipFill rotWithShape="1">
          <a:blip r:embed="rId3">
            <a:extLst>
              <a:ext uri="{28A0092B-C50C-407E-A947-70E740481C1C}">
                <a14:useLocalDpi xmlns:a14="http://schemas.microsoft.com/office/drawing/2010/main" val="0"/>
              </a:ext>
            </a:extLst>
          </a:blip>
          <a:srcRect l="4539" t="27753" r="4672" b="3713"/>
          <a:stretch/>
        </p:blipFill>
        <p:spPr>
          <a:xfrm>
            <a:off x="0" y="-1"/>
            <a:ext cx="9144000" cy="6858001"/>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FED3D-4B6A-2742-86AB-F30D44F62438}" type="datetimeFigureOut">
              <a:rPr lang="en-US" smtClean="0"/>
              <a:pPr/>
              <a:t>9/23/2019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075C2-12AC-0A41-8FD2-874B3FBA4CB8}" type="slidenum">
              <a:rPr lang="en-US" smtClean="0"/>
              <a:pPr/>
              <a:t>‹#›</a:t>
            </a:fld>
            <a:endParaRPr lang="en-US"/>
          </a:p>
        </p:txBody>
      </p:sp>
    </p:spTree>
    <p:extLst>
      <p:ext uri="{BB962C8B-B14F-4D97-AF65-F5344CB8AC3E}">
        <p14:creationId xmlns:p14="http://schemas.microsoft.com/office/powerpoint/2010/main" val="1932420104"/>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Sarcasm#cite_note-5" TargetMode="External"/><Relationship Id="rId3" Type="http://schemas.openxmlformats.org/officeDocument/2006/relationships/hyperlink" Target="https://en.wikipedia.org/wiki/Sarcasm#cite_note-OED-1" TargetMode="External"/><Relationship Id="rId7" Type="http://schemas.openxmlformats.org/officeDocument/2006/relationships/hyperlink" Target="https://en.wikipedia.org/wiki/Sarcasm#cite_note-4" TargetMode="External"/><Relationship Id="rId2" Type="http://schemas.openxmlformats.org/officeDocument/2006/relationships/hyperlink" Target="https://en.wikipedia.org/wiki/Taunt" TargetMode="External"/><Relationship Id="rId1" Type="http://schemas.openxmlformats.org/officeDocument/2006/relationships/slideLayout" Target="../slideLayouts/slideLayout3.xml"/><Relationship Id="rId6" Type="http://schemas.openxmlformats.org/officeDocument/2006/relationships/hyperlink" Target="https://en.wikipedia.org/wiki/Sarcasm#cite_note-3" TargetMode="External"/><Relationship Id="rId5" Type="http://schemas.openxmlformats.org/officeDocument/2006/relationships/hyperlink" Target="https://en.wikipedia.org/wiki/Ambivalence" TargetMode="External"/><Relationship Id="rId4" Type="http://schemas.openxmlformats.org/officeDocument/2006/relationships/hyperlink" Target="https://en.wikipedia.org/wiki/Sarcasm#cite_note-2"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video" Target="https://www.youtube.com/embed/8L3mPeeiQk0?feature=oembed"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5.xml"/><Relationship Id="rId1" Type="http://schemas.openxmlformats.org/officeDocument/2006/relationships/video" Target="https://www.youtube.com/embed/yGqTegh6xSg?feature=oembed" TargetMode="Externa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xml"/><Relationship Id="rId1" Type="http://schemas.openxmlformats.org/officeDocument/2006/relationships/video" Target="https://www.youtube.com/embed/-YFRUSTiFUs?feature=oembe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zoXM00Soj8U?feature=oembe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https://www.youtube.com/embed/NhAIAP6wmCc?feature=oembed" TargetMode="External"/><Relationship Id="rId1" Type="http://schemas.openxmlformats.org/officeDocument/2006/relationships/video" Target="https://www.youtube.com/embed/uP1MaI1BDMo?feature=oembed" TargetMode="Externa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video" Target="https://www.youtube.com/embed/HUmX6CiMoFk?feature=oembe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821756" y="5527731"/>
            <a:ext cx="5500488" cy="1023385"/>
          </a:xfrm>
        </p:spPr>
        <p:txBody>
          <a:bodyPr>
            <a:noAutofit/>
          </a:bodyPr>
          <a:lstStyle/>
          <a:p>
            <a:endParaRPr lang="en-US" sz="1800" dirty="0"/>
          </a:p>
        </p:txBody>
      </p:sp>
      <p:sp>
        <p:nvSpPr>
          <p:cNvPr id="3" name="Text Placeholder 2"/>
          <p:cNvSpPr>
            <a:spLocks noGrp="1"/>
          </p:cNvSpPr>
          <p:nvPr>
            <p:ph type="body" sz="quarter" idx="10"/>
          </p:nvPr>
        </p:nvSpPr>
        <p:spPr>
          <a:xfrm>
            <a:off x="-1" y="2380504"/>
            <a:ext cx="9144000" cy="594419"/>
          </a:xfrm>
        </p:spPr>
        <p:txBody>
          <a:bodyPr/>
          <a:lstStyle/>
          <a:p>
            <a:r>
              <a:rPr lang="en-US" sz="4800" b="1" dirty="0"/>
              <a:t>Laughing for Learning</a:t>
            </a:r>
          </a:p>
          <a:p>
            <a:r>
              <a:rPr lang="en-US" sz="2400" dirty="0">
                <a:effectLst/>
              </a:rPr>
              <a:t>The Power of Humor in Education</a:t>
            </a:r>
          </a:p>
        </p:txBody>
      </p:sp>
      <p:sp>
        <p:nvSpPr>
          <p:cNvPr id="4" name="Text Placeholder 3"/>
          <p:cNvSpPr>
            <a:spLocks noGrp="1"/>
          </p:cNvSpPr>
          <p:nvPr>
            <p:ph type="body" sz="quarter" idx="11"/>
          </p:nvPr>
        </p:nvSpPr>
        <p:spPr/>
        <p:txBody>
          <a:bodyPr/>
          <a:lstStyle/>
          <a:p>
            <a:r>
              <a:rPr lang="en-US" dirty="0"/>
              <a:t>Dan Griffith</a:t>
            </a:r>
          </a:p>
        </p:txBody>
      </p:sp>
      <p:sp>
        <p:nvSpPr>
          <p:cNvPr id="5" name="Text Placeholder 4"/>
          <p:cNvSpPr>
            <a:spLocks noGrp="1"/>
          </p:cNvSpPr>
          <p:nvPr>
            <p:ph type="body" sz="quarter" idx="12"/>
          </p:nvPr>
        </p:nvSpPr>
        <p:spPr/>
        <p:txBody>
          <a:bodyPr/>
          <a:lstStyle/>
          <a:p>
            <a:r>
              <a:rPr lang="en-US" dirty="0"/>
              <a:t>National Sales Manager</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318" y="121398"/>
            <a:ext cx="2259106" cy="2259106"/>
          </a:xfrm>
          <a:prstGeom prst="rect">
            <a:avLst/>
          </a:prstGeom>
        </p:spPr>
      </p:pic>
    </p:spTree>
    <p:extLst>
      <p:ext uri="{BB962C8B-B14F-4D97-AF65-F5344CB8AC3E}">
        <p14:creationId xmlns:p14="http://schemas.microsoft.com/office/powerpoint/2010/main" val="56943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a:t>Truth as Humor</a:t>
            </a:r>
          </a:p>
        </p:txBody>
      </p:sp>
      <p:sp>
        <p:nvSpPr>
          <p:cNvPr id="3" name="TextBox 2"/>
          <p:cNvSpPr txBox="1"/>
          <p:nvPr/>
        </p:nvSpPr>
        <p:spPr>
          <a:xfrm>
            <a:off x="349624" y="1559859"/>
            <a:ext cx="8444752" cy="461665"/>
          </a:xfrm>
          <a:prstGeom prst="rect">
            <a:avLst/>
          </a:prstGeom>
          <a:noFill/>
        </p:spPr>
        <p:txBody>
          <a:bodyPr wrap="square" rtlCol="0">
            <a:spAutoFit/>
          </a:bodyPr>
          <a:lstStyle/>
          <a:p>
            <a:pPr algn="ctr"/>
            <a:r>
              <a:rPr lang="en-US" sz="2400" i="1" dirty="0"/>
              <a:t>“Many a truth has been spoken in jest.” - Adage</a:t>
            </a:r>
          </a:p>
        </p:txBody>
      </p:sp>
      <p:sp>
        <p:nvSpPr>
          <p:cNvPr id="4" name="TextBox 3"/>
          <p:cNvSpPr txBox="1"/>
          <p:nvPr/>
        </p:nvSpPr>
        <p:spPr>
          <a:xfrm>
            <a:off x="463923" y="2164976"/>
            <a:ext cx="8216153" cy="4524315"/>
          </a:xfrm>
          <a:prstGeom prst="rect">
            <a:avLst/>
          </a:prstGeom>
          <a:noFill/>
        </p:spPr>
        <p:txBody>
          <a:bodyPr wrap="square" rtlCol="0">
            <a:spAutoFit/>
          </a:bodyPr>
          <a:lstStyle/>
          <a:p>
            <a:r>
              <a:rPr lang="en-US" sz="2400" dirty="0"/>
              <a:t>We must exercise caution with humor. It is very easy to fall into destructive humor.</a:t>
            </a:r>
          </a:p>
          <a:p>
            <a:pPr marL="285750" indent="-285750">
              <a:buFontTx/>
              <a:buChar char="-"/>
            </a:pPr>
            <a:r>
              <a:rPr lang="en-US" sz="2000" b="1" dirty="0"/>
              <a:t>Sarcasm</a:t>
            </a:r>
            <a:r>
              <a:rPr lang="en-US" sz="2000" dirty="0"/>
              <a:t> is "a sharp, bitter, or cutting expression or remark; a bitter gibe or </a:t>
            </a:r>
            <a:r>
              <a:rPr lang="en-US" sz="2000" dirty="0">
                <a:hlinkClick r:id="rId2" tooltip="Taunt"/>
              </a:rPr>
              <a:t>taunt</a:t>
            </a:r>
            <a:r>
              <a:rPr lang="en-US" sz="2000" dirty="0"/>
              <a:t>".</a:t>
            </a:r>
            <a:r>
              <a:rPr lang="en-US" sz="2000" baseline="30000" dirty="0">
                <a:hlinkClick r:id="rId3"/>
              </a:rPr>
              <a:t>[1]</a:t>
            </a:r>
            <a:r>
              <a:rPr lang="en-US" sz="2000" baseline="30000" dirty="0">
                <a:hlinkClick r:id="rId4"/>
              </a:rPr>
              <a:t>[2]</a:t>
            </a:r>
            <a:r>
              <a:rPr lang="en-US" sz="2000" dirty="0"/>
              <a:t> Sarcasm may employ </a:t>
            </a:r>
            <a:r>
              <a:rPr lang="en-US" sz="2000" dirty="0">
                <a:hlinkClick r:id="rId5" tooltip="Ambivalence"/>
              </a:rPr>
              <a:t>ambivalence</a:t>
            </a:r>
            <a:r>
              <a:rPr lang="en-US" sz="2000" dirty="0"/>
              <a:t>,</a:t>
            </a:r>
            <a:r>
              <a:rPr lang="en-US" sz="2000" baseline="30000" dirty="0">
                <a:hlinkClick r:id="rId6"/>
              </a:rPr>
              <a:t>[3]</a:t>
            </a:r>
            <a:r>
              <a:rPr lang="en-US" sz="2000" dirty="0"/>
              <a:t> although sarcasm is not necessarily ironic.</a:t>
            </a:r>
            <a:r>
              <a:rPr lang="en-US" sz="2000" baseline="30000" dirty="0">
                <a:hlinkClick r:id="rId7"/>
              </a:rPr>
              <a:t>[4]</a:t>
            </a:r>
            <a:r>
              <a:rPr lang="en-US" sz="2000" dirty="0"/>
              <a:t> "The distinctive quality of sarcasm is present in the spoken word and manifested chiefly by vocal inflection."</a:t>
            </a:r>
            <a:r>
              <a:rPr lang="en-US" sz="2000" baseline="30000" dirty="0">
                <a:hlinkClick r:id="rId8"/>
              </a:rPr>
              <a:t>[5]</a:t>
            </a:r>
            <a:r>
              <a:rPr lang="en-US" sz="2000" dirty="0"/>
              <a:t> The sarcastic content of a statement will be dependent upon the context in which it appears. (Wikipedia)</a:t>
            </a:r>
          </a:p>
          <a:p>
            <a:pPr marL="285750" indent="-285750">
              <a:buFontTx/>
              <a:buChar char="-"/>
            </a:pPr>
            <a:endParaRPr lang="en-US" sz="2000" dirty="0"/>
          </a:p>
          <a:p>
            <a:pPr marL="285750" indent="-285750">
              <a:buFontTx/>
              <a:buChar char="-"/>
            </a:pPr>
            <a:r>
              <a:rPr lang="en-US" sz="2000" dirty="0"/>
              <a:t>Humor “intent” is far more important than “content” – beware of “teasing”</a:t>
            </a:r>
          </a:p>
          <a:p>
            <a:pPr marL="285750" indent="-285750">
              <a:buFontTx/>
              <a:buChar char="-"/>
            </a:pPr>
            <a:endParaRPr lang="en-US" sz="2000" dirty="0"/>
          </a:p>
          <a:p>
            <a:pPr marL="285750" indent="-285750">
              <a:buFontTx/>
              <a:buChar char="-"/>
            </a:pPr>
            <a:r>
              <a:rPr lang="en-US" sz="2000" dirty="0"/>
              <a:t>If a joke is made and you cannot (or are not expected to) respond, then it is probably mean and should be avoided.</a:t>
            </a:r>
          </a:p>
        </p:txBody>
      </p:sp>
    </p:spTree>
    <p:extLst>
      <p:ext uri="{BB962C8B-B14F-4D97-AF65-F5344CB8AC3E}">
        <p14:creationId xmlns:p14="http://schemas.microsoft.com/office/powerpoint/2010/main" val="27342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arn(inVertic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arn(inVertical)">
                                      <p:cBhvr>
                                        <p:cTn id="1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b="1" dirty="0"/>
              <a:t>Humor vs Hurt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38" y="1452282"/>
            <a:ext cx="8998324" cy="4724120"/>
          </a:xfrm>
          <a:prstGeom prst="rect">
            <a:avLst/>
          </a:prstGeom>
        </p:spPr>
      </p:pic>
    </p:spTree>
    <p:extLst>
      <p:ext uri="{BB962C8B-B14F-4D97-AF65-F5344CB8AC3E}">
        <p14:creationId xmlns:p14="http://schemas.microsoft.com/office/powerpoint/2010/main" val="70589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a:t>In the Classroom</a:t>
            </a:r>
          </a:p>
        </p:txBody>
      </p:sp>
      <p:sp>
        <p:nvSpPr>
          <p:cNvPr id="3" name="TextBox 2"/>
          <p:cNvSpPr txBox="1"/>
          <p:nvPr/>
        </p:nvSpPr>
        <p:spPr>
          <a:xfrm>
            <a:off x="268941" y="1225689"/>
            <a:ext cx="4114800" cy="3046988"/>
          </a:xfrm>
          <a:prstGeom prst="rect">
            <a:avLst/>
          </a:prstGeom>
          <a:noFill/>
        </p:spPr>
        <p:txBody>
          <a:bodyPr wrap="square" rtlCol="0">
            <a:spAutoFit/>
          </a:bodyPr>
          <a:lstStyle/>
          <a:p>
            <a:r>
              <a:rPr lang="en-US" b="1" dirty="0"/>
              <a:t>Sesame Street Study </a:t>
            </a:r>
          </a:p>
          <a:p>
            <a:pPr marL="285750" indent="-285750">
              <a:buFontTx/>
              <a:buChar char="-"/>
            </a:pPr>
            <a:r>
              <a:rPr lang="en-US" sz="1600" dirty="0"/>
              <a:t>Increased retention when the segment was funny</a:t>
            </a:r>
          </a:p>
          <a:p>
            <a:pPr marL="285750" indent="-285750">
              <a:buFontTx/>
              <a:buChar char="-"/>
            </a:pPr>
            <a:r>
              <a:rPr lang="en-US" sz="1600" dirty="0"/>
              <a:t>Increased retention of following information as well</a:t>
            </a:r>
          </a:p>
          <a:p>
            <a:pPr marL="285750" indent="-285750">
              <a:buFontTx/>
              <a:buChar char="-"/>
            </a:pPr>
            <a:endParaRPr lang="en-US" sz="100" dirty="0"/>
          </a:p>
          <a:p>
            <a:r>
              <a:rPr lang="en-US" b="1" dirty="0"/>
              <a:t>Humor can be a way in for students –</a:t>
            </a:r>
          </a:p>
          <a:p>
            <a:pPr marL="285750" indent="-285750">
              <a:buFontTx/>
              <a:buChar char="-"/>
            </a:pPr>
            <a:r>
              <a:rPr lang="en-US" sz="1600" dirty="0"/>
              <a:t>Allows students to say things they might not normally say otherwise</a:t>
            </a:r>
          </a:p>
          <a:p>
            <a:pPr marL="285750" indent="-285750">
              <a:buFontTx/>
              <a:buChar char="-"/>
            </a:pPr>
            <a:r>
              <a:rPr lang="en-US" sz="1600" i="1" dirty="0"/>
              <a:t>Humor allows you to say one thing, mean another and deny both.</a:t>
            </a:r>
          </a:p>
          <a:p>
            <a:endParaRPr lang="en-US" sz="2400" dirty="0"/>
          </a:p>
        </p:txBody>
      </p:sp>
      <p:sp>
        <p:nvSpPr>
          <p:cNvPr id="4" name="TextBox 3"/>
          <p:cNvSpPr txBox="1"/>
          <p:nvPr/>
        </p:nvSpPr>
        <p:spPr>
          <a:xfrm>
            <a:off x="4572000" y="1216261"/>
            <a:ext cx="4114800" cy="4124206"/>
          </a:xfrm>
          <a:prstGeom prst="rect">
            <a:avLst/>
          </a:prstGeom>
          <a:noFill/>
        </p:spPr>
        <p:txBody>
          <a:bodyPr wrap="square" rtlCol="0">
            <a:spAutoFit/>
          </a:bodyPr>
          <a:lstStyle/>
          <a:p>
            <a:r>
              <a:rPr lang="en-US" b="1" dirty="0"/>
              <a:t>Humor can be a terrific form of initial analysis skills.</a:t>
            </a:r>
          </a:p>
          <a:p>
            <a:pPr marL="285750" indent="-285750">
              <a:spcAft>
                <a:spcPts val="1200"/>
              </a:spcAft>
              <a:buFontTx/>
              <a:buChar char="-"/>
            </a:pPr>
            <a:r>
              <a:rPr lang="en-US" sz="1600" dirty="0"/>
              <a:t>Humor is based on incongruity. It is created when we are trying to resolve an incongruity in our minds and the laughter is the release. </a:t>
            </a:r>
          </a:p>
          <a:p>
            <a:pPr marL="285750" indent="-285750">
              <a:spcAft>
                <a:spcPts val="1200"/>
              </a:spcAft>
              <a:buFontTx/>
              <a:buChar char="-"/>
            </a:pPr>
            <a:r>
              <a:rPr lang="en-US" sz="1600" dirty="0"/>
              <a:t>“Look for the humor in every situation!”</a:t>
            </a:r>
          </a:p>
          <a:p>
            <a:pPr marL="285750" indent="-285750">
              <a:spcAft>
                <a:spcPts val="1200"/>
              </a:spcAft>
              <a:buFontTx/>
              <a:buChar char="-"/>
            </a:pPr>
            <a:r>
              <a:rPr lang="en-US" sz="1600" dirty="0"/>
              <a:t>In our complex issues of the day, can humor become a starting point for dealing with the complexities?</a:t>
            </a:r>
          </a:p>
          <a:p>
            <a:pPr marL="285750" indent="-285750">
              <a:buFontTx/>
              <a:buChar char="-"/>
            </a:pPr>
            <a:r>
              <a:rPr lang="en-US" sz="1600" dirty="0"/>
              <a:t>Finally, we can look at ourselves and audience – do we need to make things more benign or more incongruous?</a:t>
            </a:r>
          </a:p>
          <a:p>
            <a:pPr marL="285750" indent="-285750">
              <a:buFontTx/>
              <a:buChar char="-"/>
            </a:pPr>
            <a:endParaRPr lang="en-US" sz="2000" dirty="0"/>
          </a:p>
        </p:txBody>
      </p:sp>
      <p:pic>
        <p:nvPicPr>
          <p:cNvPr id="7" name="Online Media 6" title="Stressed-Out">
            <a:hlinkClick r:id="" action="ppaction://media"/>
            <a:extLst>
              <a:ext uri="{FF2B5EF4-FFF2-40B4-BE49-F238E27FC236}">
                <a16:creationId xmlns:a16="http://schemas.microsoft.com/office/drawing/2014/main" id="{066D1ACB-5A56-45CE-8F47-B553A9C1370E}"/>
              </a:ext>
            </a:extLst>
          </p:cNvPr>
          <p:cNvPicPr>
            <a:picLocks noRot="1" noChangeAspect="1"/>
          </p:cNvPicPr>
          <p:nvPr>
            <a:videoFile r:link="rId1"/>
          </p:nvPr>
        </p:nvPicPr>
        <p:blipFill>
          <a:blip r:embed="rId3"/>
          <a:stretch>
            <a:fillRect/>
          </a:stretch>
        </p:blipFill>
        <p:spPr>
          <a:xfrm>
            <a:off x="327694" y="3998890"/>
            <a:ext cx="4244306" cy="2387422"/>
          </a:xfrm>
          <a:prstGeom prst="rect">
            <a:avLst/>
          </a:prstGeom>
        </p:spPr>
      </p:pic>
    </p:spTree>
    <p:extLst>
      <p:ext uri="{BB962C8B-B14F-4D97-AF65-F5344CB8AC3E}">
        <p14:creationId xmlns:p14="http://schemas.microsoft.com/office/powerpoint/2010/main" val="257406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inVertical)">
                                      <p:cBhvr>
                                        <p:cTn id="7" dur="500"/>
                                        <p:tgtEl>
                                          <p:spTgt spid="3">
                                            <p:txEl>
                                              <p:pRg st="4" end="4"/>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barn(inVertical)">
                                      <p:cBhvr>
                                        <p:cTn id="10" dur="500"/>
                                        <p:tgtEl>
                                          <p:spTgt spid="3">
                                            <p:txEl>
                                              <p:pRg st="5" end="5"/>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barn(inVertical)">
                                      <p:cBhvr>
                                        <p:cTn id="13" dur="500"/>
                                        <p:tgtEl>
                                          <p:spTgt spid="3">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7"/>
                                        </p:tgtEl>
                                      </p:cBhvr>
                                    </p:cmd>
                                  </p:childTnLst>
                                </p:cTn>
                              </p:par>
                            </p:childTnLst>
                          </p:cTn>
                        </p:par>
                      </p:childTnLst>
                    </p:cTn>
                  </p:par>
                </p:childTnLst>
              </p:cTn>
              <p:nextCondLst>
                <p:cond evt="onClick" delay="0">
                  <p:tgtEl>
                    <p:spTgt spid="7"/>
                  </p:tgtEl>
                </p:cond>
              </p:nextCondLst>
            </p:seq>
            <p:video>
              <p:cMediaNode vol="80000">
                <p:cTn id="24" fill="hold" display="0">
                  <p:stCondLst>
                    <p:cond delay="indefinite"/>
                  </p:stCondLst>
                </p:cTn>
                <p:tgtEl>
                  <p:spTgt spid="7"/>
                </p:tgtEl>
              </p:cMediaNode>
            </p:video>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Integration</a:t>
            </a:r>
          </a:p>
        </p:txBody>
      </p:sp>
      <p:sp>
        <p:nvSpPr>
          <p:cNvPr id="3" name="TextBox 2"/>
          <p:cNvSpPr txBox="1"/>
          <p:nvPr/>
        </p:nvSpPr>
        <p:spPr>
          <a:xfrm>
            <a:off x="94129" y="1045742"/>
            <a:ext cx="4343400" cy="5478423"/>
          </a:xfrm>
          <a:prstGeom prst="rect">
            <a:avLst/>
          </a:prstGeom>
          <a:noFill/>
        </p:spPr>
        <p:txBody>
          <a:bodyPr wrap="square" rtlCol="0">
            <a:spAutoFit/>
          </a:bodyPr>
          <a:lstStyle/>
          <a:p>
            <a:r>
              <a:rPr lang="en-US" sz="2400" b="1" u="sng" dirty="0">
                <a:solidFill>
                  <a:schemeClr val="bg1"/>
                </a:solidFill>
              </a:rPr>
              <a:t>Do</a:t>
            </a:r>
          </a:p>
          <a:p>
            <a:r>
              <a:rPr lang="en-US" sz="2400" dirty="0">
                <a:solidFill>
                  <a:schemeClr val="bg1"/>
                </a:solidFill>
              </a:rPr>
              <a:t>Use humor to enhance joy</a:t>
            </a:r>
          </a:p>
          <a:p>
            <a:r>
              <a:rPr lang="en-US" sz="2400" dirty="0">
                <a:solidFill>
                  <a:schemeClr val="bg1"/>
                </a:solidFill>
              </a:rPr>
              <a:t>Use humor to create community</a:t>
            </a:r>
          </a:p>
          <a:p>
            <a:r>
              <a:rPr lang="en-US" sz="2400" dirty="0">
                <a:solidFill>
                  <a:schemeClr val="bg1"/>
                </a:solidFill>
              </a:rPr>
              <a:t>Use content-related humor</a:t>
            </a:r>
          </a:p>
          <a:p>
            <a:r>
              <a:rPr lang="en-US" sz="2400" dirty="0">
                <a:solidFill>
                  <a:schemeClr val="bg1"/>
                </a:solidFill>
              </a:rPr>
              <a:t>Use age-appropriate humor</a:t>
            </a:r>
          </a:p>
          <a:p>
            <a:r>
              <a:rPr lang="en-US" sz="2400" dirty="0">
                <a:solidFill>
                  <a:schemeClr val="bg1"/>
                </a:solidFill>
              </a:rPr>
              <a:t>"Sandwich" humor between instruction and repetition</a:t>
            </a:r>
          </a:p>
          <a:p>
            <a:r>
              <a:rPr lang="en-US" sz="2400" b="1" u="sng" dirty="0">
                <a:solidFill>
                  <a:schemeClr val="bg1"/>
                </a:solidFill>
              </a:rPr>
              <a:t>Avoid</a:t>
            </a:r>
          </a:p>
          <a:p>
            <a:r>
              <a:rPr lang="en-US" sz="2400" dirty="0">
                <a:solidFill>
                  <a:schemeClr val="bg1"/>
                </a:solidFill>
              </a:rPr>
              <a:t>Sarcasm</a:t>
            </a:r>
          </a:p>
          <a:p>
            <a:r>
              <a:rPr lang="en-US" sz="2400" dirty="0">
                <a:solidFill>
                  <a:schemeClr val="bg1"/>
                </a:solidFill>
              </a:rPr>
              <a:t>Cruel or inappropriate humor</a:t>
            </a:r>
          </a:p>
          <a:p>
            <a:r>
              <a:rPr lang="en-US" sz="2400" dirty="0">
                <a:solidFill>
                  <a:schemeClr val="bg1"/>
                </a:solidFill>
              </a:rPr>
              <a:t>Forced humor</a:t>
            </a:r>
          </a:p>
          <a:p>
            <a:r>
              <a:rPr lang="en-US" sz="2400" dirty="0">
                <a:solidFill>
                  <a:schemeClr val="bg1"/>
                </a:solidFill>
              </a:rPr>
              <a:t>Off-topic humor</a:t>
            </a:r>
          </a:p>
          <a:p>
            <a:r>
              <a:rPr lang="en-US" sz="2400" dirty="0">
                <a:solidFill>
                  <a:schemeClr val="bg1"/>
                </a:solidFill>
              </a:rPr>
              <a:t>Too much humor</a:t>
            </a:r>
          </a:p>
          <a:p>
            <a:endParaRPr lang="en-US" dirty="0">
              <a:solidFill>
                <a:schemeClr val="bg1"/>
              </a:solidFill>
            </a:endParaRPr>
          </a:p>
          <a:p>
            <a:r>
              <a:rPr lang="en-US" sz="1000" i="1" dirty="0">
                <a:solidFill>
                  <a:schemeClr val="bg1"/>
                </a:solidFill>
              </a:rPr>
              <a:t>https://www.edutopia.org/blog/laughter-learning-humor-boosts-retention-sarah-henderson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5524" y="1245084"/>
            <a:ext cx="2270849" cy="2270849"/>
          </a:xfrm>
          <a:prstGeom prst="rect">
            <a:avLst/>
          </a:prstGeom>
        </p:spPr>
      </p:pic>
      <p:pic>
        <p:nvPicPr>
          <p:cNvPr id="6" name="Online Media 5" title="Learning English  'Ough' is tough to figure out">
            <a:hlinkClick r:id="" action="ppaction://media"/>
            <a:extLst>
              <a:ext uri="{FF2B5EF4-FFF2-40B4-BE49-F238E27FC236}">
                <a16:creationId xmlns:a16="http://schemas.microsoft.com/office/drawing/2014/main" id="{075C8CBE-75A1-4AD5-A6D7-BE95F2AE9CCD}"/>
              </a:ext>
            </a:extLst>
          </p:cNvPr>
          <p:cNvPicPr>
            <a:picLocks noRot="1" noChangeAspect="1"/>
          </p:cNvPicPr>
          <p:nvPr>
            <a:videoFile r:link="rId1"/>
          </p:nvPr>
        </p:nvPicPr>
        <p:blipFill>
          <a:blip r:embed="rId4"/>
          <a:stretch>
            <a:fillRect/>
          </a:stretch>
        </p:blipFill>
        <p:spPr>
          <a:xfrm>
            <a:off x="4159876" y="3689525"/>
            <a:ext cx="4838163" cy="2721467"/>
          </a:xfrm>
          <a:prstGeom prst="rect">
            <a:avLst/>
          </a:prstGeom>
        </p:spPr>
      </p:pic>
    </p:spTree>
    <p:extLst>
      <p:ext uri="{BB962C8B-B14F-4D97-AF65-F5344CB8AC3E}">
        <p14:creationId xmlns:p14="http://schemas.microsoft.com/office/powerpoint/2010/main" val="2860997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Example: Reading/Listening</a:t>
            </a:r>
          </a:p>
        </p:txBody>
      </p:sp>
      <p:sp>
        <p:nvSpPr>
          <p:cNvPr id="4" name="TextBox 3"/>
          <p:cNvSpPr txBox="1"/>
          <p:nvPr/>
        </p:nvSpPr>
        <p:spPr>
          <a:xfrm>
            <a:off x="188259" y="1506070"/>
            <a:ext cx="4235823" cy="4755148"/>
          </a:xfrm>
          <a:prstGeom prst="rect">
            <a:avLst/>
          </a:prstGeom>
          <a:noFill/>
        </p:spPr>
        <p:txBody>
          <a:bodyPr wrap="square" rtlCol="0">
            <a:spAutoFit/>
          </a:bodyPr>
          <a:lstStyle/>
          <a:p>
            <a:r>
              <a:rPr lang="en-US" sz="2400" b="1" dirty="0">
                <a:solidFill>
                  <a:schemeClr val="bg1"/>
                </a:solidFill>
              </a:rPr>
              <a:t>Storytelling is a great way to build vocabulary, model elaboration and bring humor into the classroom.</a:t>
            </a:r>
          </a:p>
          <a:p>
            <a:endParaRPr lang="en-US" sz="900" b="1" u="sng" dirty="0"/>
          </a:p>
          <a:p>
            <a:r>
              <a:rPr lang="en-US" sz="2000" b="1" u="sng" dirty="0">
                <a:solidFill>
                  <a:schemeClr val="bg1"/>
                </a:solidFill>
              </a:rPr>
              <a:t>Possible Activity:</a:t>
            </a:r>
          </a:p>
          <a:p>
            <a:pPr marL="285750" indent="-285750">
              <a:buFontTx/>
              <a:buChar char="-"/>
            </a:pPr>
            <a:r>
              <a:rPr lang="en-US" dirty="0">
                <a:solidFill>
                  <a:schemeClr val="bg1"/>
                </a:solidFill>
              </a:rPr>
              <a:t>Have students pair up and write what happened so that they can “deliver” the events in less than 1 minute. Must include at least 5 factual events from the story.</a:t>
            </a:r>
          </a:p>
          <a:p>
            <a:pPr marL="285750" indent="-285750">
              <a:buFontTx/>
              <a:buChar char="-"/>
            </a:pPr>
            <a:r>
              <a:rPr lang="en-US" dirty="0">
                <a:solidFill>
                  <a:schemeClr val="bg1"/>
                </a:solidFill>
              </a:rPr>
              <a:t>Read various 1 minute “stories” and determine how funny they are.</a:t>
            </a:r>
          </a:p>
          <a:p>
            <a:pPr marL="285750" indent="-285750">
              <a:buFontTx/>
              <a:buChar char="-"/>
            </a:pPr>
            <a:r>
              <a:rPr lang="en-US" dirty="0">
                <a:solidFill>
                  <a:schemeClr val="bg1"/>
                </a:solidFill>
              </a:rPr>
              <a:t>Reverse the process. Take a simple event and elaborate on it using benign violation theory to expand the event.</a:t>
            </a:r>
          </a:p>
        </p:txBody>
      </p:sp>
      <p:pic>
        <p:nvPicPr>
          <p:cNvPr id="6" name="Online Media 5" title="Jeanne Robertson &quot;Don't send a man to the grocery store!&quot;">
            <a:hlinkClick r:id="" action="ppaction://media"/>
            <a:extLst>
              <a:ext uri="{FF2B5EF4-FFF2-40B4-BE49-F238E27FC236}">
                <a16:creationId xmlns:a16="http://schemas.microsoft.com/office/drawing/2014/main" id="{4CE2FD42-D544-4910-9375-F670CF74C25B}"/>
              </a:ext>
            </a:extLst>
          </p:cNvPr>
          <p:cNvPicPr>
            <a:picLocks noRot="1" noChangeAspect="1"/>
          </p:cNvPicPr>
          <p:nvPr>
            <a:videoFile r:link="rId1"/>
          </p:nvPr>
        </p:nvPicPr>
        <p:blipFill>
          <a:blip r:embed="rId3"/>
          <a:stretch>
            <a:fillRect/>
          </a:stretch>
        </p:blipFill>
        <p:spPr>
          <a:xfrm>
            <a:off x="4635107" y="2010019"/>
            <a:ext cx="4320634" cy="3238122"/>
          </a:xfrm>
          <a:prstGeom prst="rect">
            <a:avLst/>
          </a:prstGeom>
        </p:spPr>
      </p:pic>
    </p:spTree>
    <p:extLst>
      <p:ext uri="{BB962C8B-B14F-4D97-AF65-F5344CB8AC3E}">
        <p14:creationId xmlns:p14="http://schemas.microsoft.com/office/powerpoint/2010/main" val="15566600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Example: Language Arts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7835" y="1425388"/>
            <a:ext cx="2904565" cy="290456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470" y="1425388"/>
            <a:ext cx="4303059" cy="430305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63102" y="4173631"/>
            <a:ext cx="5716122" cy="2537958"/>
          </a:xfrm>
          <a:prstGeom prst="rect">
            <a:avLst/>
          </a:prstGeom>
        </p:spPr>
      </p:pic>
    </p:spTree>
    <p:extLst>
      <p:ext uri="{BB962C8B-B14F-4D97-AF65-F5344CB8AC3E}">
        <p14:creationId xmlns:p14="http://schemas.microsoft.com/office/powerpoint/2010/main" val="120027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Example: Social Studies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1867"/>
            <a:ext cx="4726641" cy="360800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8722" y="3161740"/>
            <a:ext cx="4955278" cy="3696260"/>
          </a:xfrm>
          <a:prstGeom prst="rect">
            <a:avLst/>
          </a:prstGeom>
          <a:ln>
            <a:solidFill>
              <a:srgbClr val="000000"/>
            </a:solidFill>
          </a:ln>
        </p:spPr>
      </p:pic>
      <p:sp>
        <p:nvSpPr>
          <p:cNvPr id="6" name="TextBox 5"/>
          <p:cNvSpPr txBox="1"/>
          <p:nvPr/>
        </p:nvSpPr>
        <p:spPr>
          <a:xfrm>
            <a:off x="4840941" y="1401867"/>
            <a:ext cx="4155141" cy="1631216"/>
          </a:xfrm>
          <a:prstGeom prst="rect">
            <a:avLst/>
          </a:prstGeom>
          <a:noFill/>
        </p:spPr>
        <p:txBody>
          <a:bodyPr wrap="square" rtlCol="0">
            <a:spAutoFit/>
          </a:bodyPr>
          <a:lstStyle/>
          <a:p>
            <a:r>
              <a:rPr lang="en-US" sz="2000" b="1" dirty="0"/>
              <a:t>Focus on the analysis of benign violation and understanding why some would or would not find these funny. Create understanding first, then approach the content.</a:t>
            </a:r>
          </a:p>
        </p:txBody>
      </p:sp>
    </p:spTree>
    <p:extLst>
      <p:ext uri="{BB962C8B-B14F-4D97-AF65-F5344CB8AC3E}">
        <p14:creationId xmlns:p14="http://schemas.microsoft.com/office/powerpoint/2010/main" val="126755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Example: Statistics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24" y="1424268"/>
            <a:ext cx="8331200" cy="29337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70" y="4131608"/>
            <a:ext cx="8236679" cy="2551580"/>
          </a:xfrm>
          <a:prstGeom prst="rect">
            <a:avLst/>
          </a:prstGeom>
        </p:spPr>
      </p:pic>
    </p:spTree>
    <p:extLst>
      <p:ext uri="{BB962C8B-B14F-4D97-AF65-F5344CB8AC3E}">
        <p14:creationId xmlns:p14="http://schemas.microsoft.com/office/powerpoint/2010/main" val="319239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Spark of Humanity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7335" y="1453682"/>
            <a:ext cx="4425172" cy="3360365"/>
          </a:xfrm>
          <a:prstGeom prst="rect">
            <a:avLst/>
          </a:prstGeom>
        </p:spPr>
      </p:pic>
      <p:sp>
        <p:nvSpPr>
          <p:cNvPr id="4" name="TextBox 3"/>
          <p:cNvSpPr txBox="1"/>
          <p:nvPr/>
        </p:nvSpPr>
        <p:spPr>
          <a:xfrm>
            <a:off x="188259" y="1453682"/>
            <a:ext cx="4262717" cy="4708981"/>
          </a:xfrm>
          <a:prstGeom prst="rect">
            <a:avLst/>
          </a:prstGeom>
          <a:noFill/>
        </p:spPr>
        <p:txBody>
          <a:bodyPr wrap="square" rtlCol="0">
            <a:spAutoFit/>
          </a:bodyPr>
          <a:lstStyle/>
          <a:p>
            <a:r>
              <a:rPr lang="en-US" sz="2000" b="1" dirty="0">
                <a:solidFill>
                  <a:schemeClr val="bg1"/>
                </a:solidFill>
              </a:rPr>
              <a:t>Laughter is a critical “spark of humanity”. It resides within us to help us cope with the incongruity in our lives and world. </a:t>
            </a:r>
          </a:p>
          <a:p>
            <a:endParaRPr lang="en-US" sz="2000" b="1" dirty="0">
              <a:solidFill>
                <a:schemeClr val="bg1"/>
              </a:solidFill>
            </a:endParaRPr>
          </a:p>
          <a:p>
            <a:r>
              <a:rPr lang="en-US" sz="2000" b="1" dirty="0">
                <a:solidFill>
                  <a:schemeClr val="bg1"/>
                </a:solidFill>
              </a:rPr>
              <a:t>For adult education students it is a critical way to overcome the trials that they face. </a:t>
            </a:r>
          </a:p>
          <a:p>
            <a:endParaRPr lang="en-US" sz="2000" b="1" dirty="0">
              <a:solidFill>
                <a:schemeClr val="bg1"/>
              </a:solidFill>
            </a:endParaRPr>
          </a:p>
          <a:p>
            <a:r>
              <a:rPr lang="en-US" sz="2000" b="1" dirty="0">
                <a:solidFill>
                  <a:schemeClr val="bg1"/>
                </a:solidFill>
              </a:rPr>
              <a:t>As educators, we can use laughter appropriately to create a learning environment that draws our students in, gives them freedom of self-expression, opens minds, and increases critical thinking skills.</a:t>
            </a:r>
          </a:p>
        </p:txBody>
      </p:sp>
    </p:spTree>
    <p:extLst>
      <p:ext uri="{BB962C8B-B14F-4D97-AF65-F5344CB8AC3E}">
        <p14:creationId xmlns:p14="http://schemas.microsoft.com/office/powerpoint/2010/main" val="485755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a:solidFill>
                  <a:schemeClr val="bg1"/>
                </a:solidFill>
              </a:rPr>
              <a:t>Key Sources and Homework</a:t>
            </a:r>
          </a:p>
        </p:txBody>
      </p:sp>
      <p:sp>
        <p:nvSpPr>
          <p:cNvPr id="4" name="TextBox 3"/>
          <p:cNvSpPr txBox="1"/>
          <p:nvPr/>
        </p:nvSpPr>
        <p:spPr>
          <a:xfrm>
            <a:off x="349624" y="1586753"/>
            <a:ext cx="8511988" cy="4524315"/>
          </a:xfrm>
          <a:prstGeom prst="rect">
            <a:avLst/>
          </a:prstGeom>
          <a:noFill/>
        </p:spPr>
        <p:txBody>
          <a:bodyPr wrap="square" rtlCol="0">
            <a:spAutoFit/>
          </a:bodyPr>
          <a:lstStyle/>
          <a:p>
            <a:r>
              <a:rPr lang="en-US" sz="2400" dirty="0"/>
              <a:t>Article – Laughter and Learning: Humor Boosts Retention</a:t>
            </a:r>
          </a:p>
          <a:p>
            <a:r>
              <a:rPr lang="en-US" sz="2400" dirty="0" err="1"/>
              <a:t>Edutopia</a:t>
            </a:r>
            <a:r>
              <a:rPr lang="en-US" sz="2400" dirty="0"/>
              <a:t> – March 31, 2015, Sarah Henderson</a:t>
            </a:r>
          </a:p>
          <a:p>
            <a:endParaRPr lang="en-US" sz="2400" dirty="0"/>
          </a:p>
          <a:p>
            <a:r>
              <a:rPr lang="en-US" sz="2400" dirty="0"/>
              <a:t>YouTube – Jeanne Robertson – “Men Don’t Know the Style in NYC”, “Don’t Send a Man to the Grocery Store”</a:t>
            </a:r>
          </a:p>
          <a:p>
            <a:endParaRPr lang="en-US" sz="2400" dirty="0"/>
          </a:p>
          <a:p>
            <a:r>
              <a:rPr lang="en-US" sz="2400" dirty="0"/>
              <a:t>YouTube – Peter McGraw – “What Makes Things Funny” – </a:t>
            </a:r>
            <a:r>
              <a:rPr lang="en-US" sz="2400" dirty="0" err="1"/>
              <a:t>TedTalk</a:t>
            </a:r>
            <a:endParaRPr lang="en-US" sz="2400" dirty="0"/>
          </a:p>
          <a:p>
            <a:endParaRPr lang="en-US" sz="2400" dirty="0"/>
          </a:p>
          <a:p>
            <a:r>
              <a:rPr lang="en-US" sz="2400" dirty="0"/>
              <a:t>YouTube – Trevor Strong – “Humor and Education” – </a:t>
            </a:r>
            <a:r>
              <a:rPr lang="en-US" sz="2400" dirty="0" err="1"/>
              <a:t>TedTalk</a:t>
            </a:r>
            <a:endParaRPr lang="en-US" sz="2400" dirty="0"/>
          </a:p>
          <a:p>
            <a:endParaRPr lang="en-US" sz="2400" dirty="0"/>
          </a:p>
          <a:p>
            <a:r>
              <a:rPr lang="en-US" sz="2400" dirty="0"/>
              <a:t>YouTube – Andrew </a:t>
            </a:r>
            <a:r>
              <a:rPr lang="en-US" sz="2400" dirty="0" err="1"/>
              <a:t>Tarvin</a:t>
            </a:r>
            <a:r>
              <a:rPr lang="en-US" sz="2400" dirty="0"/>
              <a:t> – “Humor at Work” – </a:t>
            </a:r>
            <a:r>
              <a:rPr lang="en-US" sz="2400" dirty="0" err="1"/>
              <a:t>TedTalk</a:t>
            </a:r>
            <a:endParaRPr lang="en-US" sz="2400" dirty="0"/>
          </a:p>
          <a:p>
            <a:endParaRPr lang="en-US" sz="2400" dirty="0"/>
          </a:p>
        </p:txBody>
      </p:sp>
    </p:spTree>
    <p:extLst>
      <p:ext uri="{BB962C8B-B14F-4D97-AF65-F5344CB8AC3E}">
        <p14:creationId xmlns:p14="http://schemas.microsoft.com/office/powerpoint/2010/main" val="3137634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531" y="445848"/>
            <a:ext cx="9144000" cy="464208"/>
          </a:xfrm>
        </p:spPr>
        <p:txBody>
          <a:bodyPr>
            <a:noAutofit/>
          </a:bodyPr>
          <a:lstStyle/>
          <a:p>
            <a:r>
              <a:rPr lang="en-US" sz="5400" dirty="0">
                <a:solidFill>
                  <a:schemeClr val="tx1"/>
                </a:solidFill>
              </a:rPr>
              <a:t>Agenda</a:t>
            </a:r>
          </a:p>
        </p:txBody>
      </p:sp>
      <p:sp>
        <p:nvSpPr>
          <p:cNvPr id="5" name="TextBox 4"/>
          <p:cNvSpPr txBox="1"/>
          <p:nvPr/>
        </p:nvSpPr>
        <p:spPr>
          <a:xfrm>
            <a:off x="1204554" y="1272494"/>
            <a:ext cx="7221070"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Understanding Humor</a:t>
            </a:r>
          </a:p>
          <a:p>
            <a:pPr marL="285750" indent="-285750">
              <a:buFont typeface="Arial" panose="020B0604020202020204" pitchFamily="34" charset="0"/>
              <a:buChar char="•"/>
            </a:pPr>
            <a:r>
              <a:rPr lang="en-US" sz="2800" dirty="0"/>
              <a:t>Research and Applications</a:t>
            </a:r>
          </a:p>
          <a:p>
            <a:pPr marL="285750" indent="-285750">
              <a:buFont typeface="Arial" panose="020B0604020202020204" pitchFamily="34" charset="0"/>
              <a:buChar char="•"/>
            </a:pPr>
            <a:r>
              <a:rPr lang="en-US" sz="2800" dirty="0"/>
              <a:t>Teaching Strategies</a:t>
            </a:r>
          </a:p>
          <a:p>
            <a:pPr marL="285750" indent="-285750">
              <a:buFont typeface="Arial" panose="020B0604020202020204" pitchFamily="34" charset="0"/>
              <a:buChar char="•"/>
            </a:pPr>
            <a:r>
              <a:rPr lang="en-US" sz="2800" dirty="0"/>
              <a:t>Summary/Closing Remarks</a:t>
            </a:r>
          </a:p>
        </p:txBody>
      </p:sp>
      <p:pic>
        <p:nvPicPr>
          <p:cNvPr id="4" name="Online Media 3" title="Funny and Weird Weather 2016 | Best Nature Fails  | FailArmy">
            <a:hlinkClick r:id="" action="ppaction://media"/>
            <a:extLst>
              <a:ext uri="{FF2B5EF4-FFF2-40B4-BE49-F238E27FC236}">
                <a16:creationId xmlns:a16="http://schemas.microsoft.com/office/drawing/2014/main" id="{F2DF1078-31D1-4075-9C70-E95E07262D1D}"/>
              </a:ext>
            </a:extLst>
          </p:cNvPr>
          <p:cNvPicPr>
            <a:picLocks noRot="1" noChangeAspect="1"/>
          </p:cNvPicPr>
          <p:nvPr>
            <a:videoFile r:link="rId1"/>
          </p:nvPr>
        </p:nvPicPr>
        <p:blipFill>
          <a:blip r:embed="rId3"/>
          <a:stretch>
            <a:fillRect/>
          </a:stretch>
        </p:blipFill>
        <p:spPr>
          <a:xfrm>
            <a:off x="1524000" y="3088376"/>
            <a:ext cx="6096000" cy="3429000"/>
          </a:xfrm>
          <a:prstGeom prst="rect">
            <a:avLst/>
          </a:prstGeom>
        </p:spPr>
      </p:pic>
    </p:spTree>
    <p:extLst>
      <p:ext uri="{BB962C8B-B14F-4D97-AF65-F5344CB8AC3E}">
        <p14:creationId xmlns:p14="http://schemas.microsoft.com/office/powerpoint/2010/main" val="1836636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a:t>Summary</a:t>
            </a:r>
          </a:p>
        </p:txBody>
      </p:sp>
      <p:sp>
        <p:nvSpPr>
          <p:cNvPr id="3" name="TextBox 2"/>
          <p:cNvSpPr txBox="1"/>
          <p:nvPr/>
        </p:nvSpPr>
        <p:spPr>
          <a:xfrm>
            <a:off x="268941" y="1465729"/>
            <a:ext cx="8485094" cy="489364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Laughter is key to creating community, friendships and learning</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Humor can be explained through the “Benign Violation Theory”</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The “Line” is mobile and requires an understanding of both the giver/receiver</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Content-related humor is a great way to improve retention</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Storytelling is a perfect medium for crafting humor</a:t>
            </a:r>
          </a:p>
          <a:p>
            <a:pPr marL="285750" indent="-285750">
              <a:buFont typeface="Arial" panose="020B0604020202020204" pitchFamily="34" charset="0"/>
              <a:buChar char="•"/>
            </a:pPr>
            <a:endParaRPr lang="en-US" sz="2400" b="1" dirty="0"/>
          </a:p>
          <a:p>
            <a:pPr marL="285750" indent="-285750">
              <a:buFont typeface="Arial" panose="020B0604020202020204" pitchFamily="34" charset="0"/>
              <a:buChar char="•"/>
            </a:pPr>
            <a:r>
              <a:rPr lang="en-US" sz="2400" b="1" dirty="0"/>
              <a:t>Integrating humor can be planned into your lessons</a:t>
            </a:r>
          </a:p>
        </p:txBody>
      </p:sp>
    </p:spTree>
    <p:extLst>
      <p:ext uri="{BB962C8B-B14F-4D97-AF65-F5344CB8AC3E}">
        <p14:creationId xmlns:p14="http://schemas.microsoft.com/office/powerpoint/2010/main" val="280345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a:t>Laughing for Learning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25" y="1523718"/>
            <a:ext cx="4352647" cy="4352647"/>
          </a:xfrm>
          <a:prstGeom prst="rect">
            <a:avLst/>
          </a:prstGeom>
        </p:spPr>
      </p:pic>
      <p:sp>
        <p:nvSpPr>
          <p:cNvPr id="4" name="TextBox 3"/>
          <p:cNvSpPr txBox="1"/>
          <p:nvPr/>
        </p:nvSpPr>
        <p:spPr>
          <a:xfrm>
            <a:off x="4733365" y="1523718"/>
            <a:ext cx="4195482" cy="4893647"/>
          </a:xfrm>
          <a:prstGeom prst="rect">
            <a:avLst/>
          </a:prstGeom>
          <a:noFill/>
        </p:spPr>
        <p:txBody>
          <a:bodyPr wrap="square" rtlCol="0">
            <a:spAutoFit/>
          </a:bodyPr>
          <a:lstStyle/>
          <a:p>
            <a:r>
              <a:rPr lang="en-US" sz="2400" dirty="0"/>
              <a:t>Today, we look at humor in the classroom –</a:t>
            </a:r>
          </a:p>
          <a:p>
            <a:pPr marL="285750" indent="-285750">
              <a:buFont typeface="Arial" panose="020B0604020202020204" pitchFamily="34" charset="0"/>
              <a:buChar char="•"/>
            </a:pPr>
            <a:r>
              <a:rPr lang="en-US" sz="2400" dirty="0"/>
              <a:t>What makes things funny</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Where is that all important “line”</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How can we plan for humor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When can we integrate humor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Why is it important</a:t>
            </a:r>
          </a:p>
        </p:txBody>
      </p:sp>
    </p:spTree>
    <p:extLst>
      <p:ext uri="{BB962C8B-B14F-4D97-AF65-F5344CB8AC3E}">
        <p14:creationId xmlns:p14="http://schemas.microsoft.com/office/powerpoint/2010/main" val="2972477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What is Funny?</a:t>
            </a:r>
          </a:p>
        </p:txBody>
      </p:sp>
      <p:sp>
        <p:nvSpPr>
          <p:cNvPr id="3" name="TextBox 2"/>
          <p:cNvSpPr txBox="1"/>
          <p:nvPr/>
        </p:nvSpPr>
        <p:spPr>
          <a:xfrm>
            <a:off x="228600" y="1506071"/>
            <a:ext cx="4128247" cy="3046988"/>
          </a:xfrm>
          <a:prstGeom prst="rect">
            <a:avLst/>
          </a:prstGeom>
          <a:noFill/>
        </p:spPr>
        <p:txBody>
          <a:bodyPr wrap="square" rtlCol="0">
            <a:spAutoFit/>
          </a:bodyPr>
          <a:lstStyle/>
          <a:p>
            <a:r>
              <a:rPr lang="en-US" sz="3200" b="1" dirty="0">
                <a:solidFill>
                  <a:schemeClr val="bg1"/>
                </a:solidFill>
              </a:rPr>
              <a:t>Funny - providing fun; causing amusement or laughter; amusing; comical</a:t>
            </a:r>
          </a:p>
          <a:p>
            <a:endParaRPr lang="en-US" sz="3200" b="1" dirty="0">
              <a:solidFill>
                <a:schemeClr val="bg1"/>
              </a:solidFill>
            </a:endParaRPr>
          </a:p>
          <a:p>
            <a:endParaRPr lang="en-US" sz="3200" b="1" dirty="0">
              <a:solidFill>
                <a:schemeClr val="bg1"/>
              </a:solidFill>
            </a:endParaRPr>
          </a:p>
        </p:txBody>
      </p:sp>
      <p:sp>
        <p:nvSpPr>
          <p:cNvPr id="4" name="TextBox 3"/>
          <p:cNvSpPr txBox="1"/>
          <p:nvPr/>
        </p:nvSpPr>
        <p:spPr>
          <a:xfrm>
            <a:off x="4706471" y="1640541"/>
            <a:ext cx="4262717" cy="4524315"/>
          </a:xfrm>
          <a:prstGeom prst="rect">
            <a:avLst/>
          </a:prstGeom>
          <a:noFill/>
        </p:spPr>
        <p:txBody>
          <a:bodyPr wrap="square" rtlCol="0">
            <a:spAutoFit/>
          </a:bodyPr>
          <a:lstStyle/>
          <a:p>
            <a:r>
              <a:rPr lang="en-US" sz="2400" dirty="0"/>
              <a:t>Aristotle/Plato – Superiority theory</a:t>
            </a:r>
          </a:p>
          <a:p>
            <a:pPr marL="285750" indent="-285750">
              <a:buFontTx/>
              <a:buChar char="-"/>
            </a:pPr>
            <a:r>
              <a:rPr lang="en-US" sz="2400" dirty="0"/>
              <a:t>Laugh at the misfortune of others</a:t>
            </a:r>
          </a:p>
          <a:p>
            <a:pPr marL="285750" indent="-285750">
              <a:buFontTx/>
              <a:buChar char="-"/>
            </a:pPr>
            <a:endParaRPr lang="en-US" sz="2400" dirty="0"/>
          </a:p>
          <a:p>
            <a:r>
              <a:rPr lang="en-US" sz="2400" dirty="0"/>
              <a:t>Freud – Relief Theory</a:t>
            </a:r>
          </a:p>
          <a:p>
            <a:pPr marL="285750" indent="-285750">
              <a:buFontTx/>
              <a:buChar char="-"/>
            </a:pPr>
            <a:r>
              <a:rPr lang="en-US" sz="2400" dirty="0"/>
              <a:t>Laugh to relieve suppressed feelings</a:t>
            </a:r>
          </a:p>
          <a:p>
            <a:pPr marL="285750" indent="-285750">
              <a:buFontTx/>
              <a:buChar char="-"/>
            </a:pPr>
            <a:endParaRPr lang="en-US" sz="2400" dirty="0"/>
          </a:p>
          <a:p>
            <a:r>
              <a:rPr lang="en-US" sz="2400" dirty="0"/>
              <a:t>Modern – Incongruity Theory</a:t>
            </a:r>
          </a:p>
          <a:p>
            <a:r>
              <a:rPr lang="en-US" sz="2400" dirty="0"/>
              <a:t>- Laugh at things that are out of the norm or don’t fit correctly</a:t>
            </a:r>
          </a:p>
        </p:txBody>
      </p:sp>
      <p:sp>
        <p:nvSpPr>
          <p:cNvPr id="5" name="AutoShape 2" descr="Image result for laugh mas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a:stretch>
            <a:fillRect/>
          </a:stretch>
        </p:blipFill>
        <p:spPr>
          <a:xfrm>
            <a:off x="1926570" y="3270377"/>
            <a:ext cx="2295806" cy="3314800"/>
          </a:xfrm>
          <a:prstGeom prst="rect">
            <a:avLst/>
          </a:prstGeom>
        </p:spPr>
      </p:pic>
    </p:spTree>
    <p:extLst>
      <p:ext uri="{BB962C8B-B14F-4D97-AF65-F5344CB8AC3E}">
        <p14:creationId xmlns:p14="http://schemas.microsoft.com/office/powerpoint/2010/main" val="61427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barn(inVertical)">
                                      <p:cBhvr>
                                        <p:cTn id="15" dur="500"/>
                                        <p:tgtEl>
                                          <p:spTgt spid="4">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barn(inVertical)">
                                      <p:cBhvr>
                                        <p:cTn id="18" dur="500"/>
                                        <p:tgtEl>
                                          <p:spTgt spid="4">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barn(inVertical)">
                                      <p:cBhvr>
                                        <p:cTn id="23" dur="500"/>
                                        <p:tgtEl>
                                          <p:spTgt spid="4">
                                            <p:txEl>
                                              <p:pRg st="6" end="6"/>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xEl>
                                              <p:pRg st="7" end="7"/>
                                            </p:txEl>
                                          </p:spTgt>
                                        </p:tgtEl>
                                        <p:attrNameLst>
                                          <p:attrName>style.visibility</p:attrName>
                                        </p:attrNameLst>
                                      </p:cBhvr>
                                      <p:to>
                                        <p:strVal val="visible"/>
                                      </p:to>
                                    </p:set>
                                    <p:animEffect transition="in" filter="barn(inVertical)">
                                      <p:cBhvr>
                                        <p:cTn id="2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699" y="376325"/>
            <a:ext cx="9144000" cy="462513"/>
          </a:xfrm>
        </p:spPr>
        <p:txBody>
          <a:bodyPr>
            <a:noAutofit/>
          </a:bodyPr>
          <a:lstStyle/>
          <a:p>
            <a:r>
              <a:rPr lang="en-US" sz="2800" b="1" dirty="0"/>
              <a:t>Models</a:t>
            </a:r>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8646" r="24239"/>
          <a:stretch/>
        </p:blipFill>
        <p:spPr>
          <a:xfrm>
            <a:off x="5346946" y="1284012"/>
            <a:ext cx="2812460" cy="2144988"/>
          </a:xfrm>
          <a:prstGeom prst="rect">
            <a:avLst/>
          </a:prstGeom>
          <a:ln>
            <a:solidFill>
              <a:schemeClr val="accent1"/>
            </a:solidFill>
          </a:ln>
        </p:spPr>
      </p:pic>
      <p:sp>
        <p:nvSpPr>
          <p:cNvPr id="4" name="TextBox 3"/>
          <p:cNvSpPr txBox="1"/>
          <p:nvPr/>
        </p:nvSpPr>
        <p:spPr>
          <a:xfrm>
            <a:off x="147918" y="1187950"/>
            <a:ext cx="4262717" cy="2462213"/>
          </a:xfrm>
          <a:prstGeom prst="rect">
            <a:avLst/>
          </a:prstGeom>
          <a:noFill/>
        </p:spPr>
        <p:txBody>
          <a:bodyPr wrap="square" rtlCol="0">
            <a:spAutoFit/>
          </a:bodyPr>
          <a:lstStyle/>
          <a:p>
            <a:r>
              <a:rPr lang="en-US" dirty="0">
                <a:solidFill>
                  <a:schemeClr val="bg1"/>
                </a:solidFill>
              </a:rPr>
              <a:t>Peter McGraw at University of Colorado started the </a:t>
            </a:r>
            <a:r>
              <a:rPr lang="en-US" dirty="0" err="1">
                <a:solidFill>
                  <a:schemeClr val="bg1"/>
                </a:solidFill>
              </a:rPr>
              <a:t>HuRL</a:t>
            </a:r>
            <a:r>
              <a:rPr lang="en-US" dirty="0">
                <a:solidFill>
                  <a:schemeClr val="bg1"/>
                </a:solidFill>
              </a:rPr>
              <a:t> project (Humor Research Lab) and created the “Benign Violation Theory”.</a:t>
            </a:r>
          </a:p>
          <a:p>
            <a:endParaRPr lang="en-US" sz="400" dirty="0">
              <a:solidFill>
                <a:schemeClr val="bg1"/>
              </a:solidFill>
            </a:endParaRPr>
          </a:p>
          <a:p>
            <a:r>
              <a:rPr lang="en-US" dirty="0">
                <a:solidFill>
                  <a:schemeClr val="bg1"/>
                </a:solidFill>
              </a:rPr>
              <a:t>Benign = doesn’t hurt anyone</a:t>
            </a:r>
          </a:p>
          <a:p>
            <a:r>
              <a:rPr lang="en-US" dirty="0">
                <a:solidFill>
                  <a:schemeClr val="bg1"/>
                </a:solidFill>
              </a:rPr>
              <a:t>Violation = incongruity</a:t>
            </a:r>
          </a:p>
          <a:p>
            <a:endParaRPr lang="en-US" sz="500" dirty="0">
              <a:solidFill>
                <a:schemeClr val="bg1"/>
              </a:solidFill>
            </a:endParaRPr>
          </a:p>
          <a:p>
            <a:r>
              <a:rPr lang="en-US" dirty="0">
                <a:solidFill>
                  <a:schemeClr val="bg1"/>
                </a:solidFill>
              </a:rPr>
              <a:t>IMPORTANT – BOTH must be present for something to be funny</a:t>
            </a:r>
          </a:p>
        </p:txBody>
      </p:sp>
      <p:sp>
        <p:nvSpPr>
          <p:cNvPr id="5" name="TextBox 4"/>
          <p:cNvSpPr txBox="1"/>
          <p:nvPr/>
        </p:nvSpPr>
        <p:spPr>
          <a:xfrm>
            <a:off x="4715891" y="3412509"/>
            <a:ext cx="4531659" cy="861774"/>
          </a:xfrm>
          <a:prstGeom prst="rect">
            <a:avLst/>
          </a:prstGeom>
          <a:noFill/>
        </p:spPr>
        <p:txBody>
          <a:bodyPr wrap="square" rtlCol="0">
            <a:spAutoFit/>
          </a:bodyPr>
          <a:lstStyle/>
          <a:p>
            <a:pPr marL="342900" indent="-342900">
              <a:buAutoNum type="arabicPeriod"/>
            </a:pPr>
            <a:r>
              <a:rPr lang="en-US" sz="1600" dirty="0"/>
              <a:t>Analyze humorous situations</a:t>
            </a:r>
          </a:p>
          <a:p>
            <a:pPr marL="342900" indent="-342900">
              <a:buAutoNum type="arabicPeriod"/>
            </a:pPr>
            <a:r>
              <a:rPr lang="en-US" sz="1600" dirty="0"/>
              <a:t>Create humorous opportunities</a:t>
            </a:r>
          </a:p>
          <a:p>
            <a:pPr marL="342900" indent="-342900">
              <a:buAutoNum type="arabicPeriod"/>
            </a:pPr>
            <a:r>
              <a:rPr lang="en-US" sz="1600" dirty="0"/>
              <a:t>Define the “line” of appropriate humor</a:t>
            </a:r>
          </a:p>
        </p:txBody>
      </p:sp>
      <p:pic>
        <p:nvPicPr>
          <p:cNvPr id="8" name="Online Media 7" title="Norfolk Tides -- RipTide crashes">
            <a:hlinkClick r:id="" action="ppaction://media"/>
            <a:extLst>
              <a:ext uri="{FF2B5EF4-FFF2-40B4-BE49-F238E27FC236}">
                <a16:creationId xmlns:a16="http://schemas.microsoft.com/office/drawing/2014/main" id="{65EA1D4B-D19F-4BE8-81B6-BDD332647209}"/>
              </a:ext>
            </a:extLst>
          </p:cNvPr>
          <p:cNvPicPr>
            <a:picLocks noRot="1" noChangeAspect="1"/>
          </p:cNvPicPr>
          <p:nvPr>
            <a:videoFile r:link="rId1"/>
          </p:nvPr>
        </p:nvPicPr>
        <p:blipFill>
          <a:blip r:embed="rId5"/>
          <a:stretch>
            <a:fillRect/>
          </a:stretch>
        </p:blipFill>
        <p:spPr>
          <a:xfrm>
            <a:off x="453174" y="3650163"/>
            <a:ext cx="3822232" cy="2864592"/>
          </a:xfrm>
          <a:prstGeom prst="rect">
            <a:avLst/>
          </a:prstGeom>
        </p:spPr>
      </p:pic>
      <p:pic>
        <p:nvPicPr>
          <p:cNvPr id="9" name="Online Media 8" title="Bad atv crashes - Quad fail compilation 2016 #1">
            <a:hlinkClick r:id="" action="ppaction://media"/>
            <a:extLst>
              <a:ext uri="{FF2B5EF4-FFF2-40B4-BE49-F238E27FC236}">
                <a16:creationId xmlns:a16="http://schemas.microsoft.com/office/drawing/2014/main" id="{E6E7181A-49AF-4BCB-8A5B-EBD0D2DF923A}"/>
              </a:ext>
            </a:extLst>
          </p:cNvPr>
          <p:cNvPicPr>
            <a:picLocks noRot="1" noChangeAspect="1"/>
          </p:cNvPicPr>
          <p:nvPr>
            <a:videoFile r:link="rId2"/>
          </p:nvPr>
        </p:nvPicPr>
        <p:blipFill>
          <a:blip r:embed="rId6"/>
          <a:stretch>
            <a:fillRect/>
          </a:stretch>
        </p:blipFill>
        <p:spPr>
          <a:xfrm>
            <a:off x="4694703" y="4265464"/>
            <a:ext cx="4116946" cy="2315782"/>
          </a:xfrm>
          <a:prstGeom prst="rect">
            <a:avLst/>
          </a:prstGeom>
        </p:spPr>
      </p:pic>
    </p:spTree>
    <p:extLst>
      <p:ext uri="{BB962C8B-B14F-4D97-AF65-F5344CB8AC3E}">
        <p14:creationId xmlns:p14="http://schemas.microsoft.com/office/powerpoint/2010/main" val="178129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video>
              <p:cMediaNode vol="80000">
                <p:cTn id="13" fill="hold" display="0">
                  <p:stCondLst>
                    <p:cond delay="indefinite"/>
                  </p:stCondLst>
                </p:cTn>
                <p:tgtEl>
                  <p:spTgt spid="9"/>
                </p:tgtEl>
              </p:cMediaNode>
            </p:video>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8"/>
                                        </p:tgtEl>
                                      </p:cBhvr>
                                    </p:cmd>
                                  </p:childTnLst>
                                </p:cTn>
                              </p:par>
                            </p:childTnLst>
                          </p:cTn>
                        </p:par>
                      </p:childTnLst>
                    </p:cTn>
                  </p:par>
                </p:childTnLst>
              </p:cTn>
              <p:nextCondLst>
                <p:cond evt="onClick" delay="0">
                  <p:tgtEl>
                    <p:spTgt spid="8"/>
                  </p:tgtEl>
                </p:cond>
              </p:nextCondLst>
            </p:seq>
            <p:video>
              <p:cMediaNode vol="80000">
                <p:cTn id="19" fill="hold" display="0">
                  <p:stCondLst>
                    <p:cond delay="indefinite"/>
                  </p:stCondLst>
                </p:cTn>
                <p:tgtEl>
                  <p:spTgt spid="8"/>
                </p:tgtEl>
              </p:cMediaNode>
            </p:video>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a:t>Examples</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b="12649"/>
          <a:stretch/>
        </p:blipFill>
        <p:spPr>
          <a:xfrm>
            <a:off x="5024717" y="4107614"/>
            <a:ext cx="3756212" cy="2460812"/>
          </a:xfrm>
          <a:prstGeom prst="rect">
            <a:avLst/>
          </a:prstGeom>
        </p:spPr>
      </p:pic>
      <p:pic>
        <p:nvPicPr>
          <p:cNvPr id="8" name="Picture 7"/>
          <p:cNvPicPr>
            <a:picLocks noChangeAspect="1"/>
          </p:cNvPicPr>
          <p:nvPr/>
        </p:nvPicPr>
        <p:blipFill rotWithShape="1">
          <a:blip r:embed="rId3"/>
          <a:srcRect l="13530" t="23320" r="40294" b="23320"/>
          <a:stretch/>
        </p:blipFill>
        <p:spPr>
          <a:xfrm>
            <a:off x="5024717" y="1482606"/>
            <a:ext cx="3756212" cy="2440342"/>
          </a:xfrm>
          <a:prstGeom prst="rect">
            <a:avLst/>
          </a:prstGeom>
        </p:spPr>
      </p:pic>
      <p:sp>
        <p:nvSpPr>
          <p:cNvPr id="11" name="TextBox 10"/>
          <p:cNvSpPr txBox="1"/>
          <p:nvPr/>
        </p:nvSpPr>
        <p:spPr>
          <a:xfrm>
            <a:off x="416859" y="1482606"/>
            <a:ext cx="3657600" cy="3693319"/>
          </a:xfrm>
          <a:prstGeom prst="rect">
            <a:avLst/>
          </a:prstGeom>
          <a:noFill/>
        </p:spPr>
        <p:txBody>
          <a:bodyPr wrap="square" rtlCol="0">
            <a:spAutoFit/>
          </a:bodyPr>
          <a:lstStyle/>
          <a:p>
            <a:r>
              <a:rPr lang="en-US" dirty="0"/>
              <a:t>Father buys a lie detector that beeps whenever someone tells a lie.</a:t>
            </a:r>
          </a:p>
          <a:p>
            <a:r>
              <a:rPr lang="en-US" dirty="0"/>
              <a:t>Father: You were at school today, right?</a:t>
            </a:r>
          </a:p>
          <a:p>
            <a:r>
              <a:rPr lang="en-US" dirty="0"/>
              <a:t>Son: Yeah     </a:t>
            </a:r>
          </a:p>
          <a:p>
            <a:r>
              <a:rPr lang="en-US" dirty="0"/>
              <a:t>Detector: BEEP</a:t>
            </a:r>
          </a:p>
          <a:p>
            <a:r>
              <a:rPr lang="en-US" dirty="0"/>
              <a:t>Son: OK, OK I went to John’s and we had a few beers.</a:t>
            </a:r>
          </a:p>
          <a:p>
            <a:r>
              <a:rPr lang="en-US" dirty="0"/>
              <a:t>Father: I would never have touched alcohol at your age.</a:t>
            </a:r>
          </a:p>
          <a:p>
            <a:r>
              <a:rPr lang="en-US" dirty="0"/>
              <a:t>Detector: BEEP</a:t>
            </a:r>
          </a:p>
          <a:p>
            <a:r>
              <a:rPr lang="en-US" dirty="0"/>
              <a:t>Mother: Ha, Ha, he really is your son!</a:t>
            </a:r>
          </a:p>
          <a:p>
            <a:r>
              <a:rPr lang="en-US" dirty="0"/>
              <a:t>Detector: BEEP</a:t>
            </a:r>
          </a:p>
        </p:txBody>
      </p:sp>
    </p:spTree>
    <p:extLst>
      <p:ext uri="{BB962C8B-B14F-4D97-AF65-F5344CB8AC3E}">
        <p14:creationId xmlns:p14="http://schemas.microsoft.com/office/powerpoint/2010/main" val="1308773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barn(inVertical)">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arn(inVertic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barn(inVertical)">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barn(inVertical)">
                                      <p:cBhvr>
                                        <p:cTn id="27" dur="500"/>
                                        <p:tgtEl>
                                          <p:spTgt spid="1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xEl>
                                              <p:pRg st="7" end="7"/>
                                            </p:txEl>
                                          </p:spTgt>
                                        </p:tgtEl>
                                        <p:attrNameLst>
                                          <p:attrName>style.visibility</p:attrName>
                                        </p:attrNameLst>
                                      </p:cBhvr>
                                      <p:to>
                                        <p:strVal val="visible"/>
                                      </p:to>
                                    </p:set>
                                    <p:animEffect transition="in" filter="barn(inVertical)">
                                      <p:cBhvr>
                                        <p:cTn id="32" dur="500"/>
                                        <p:tgtEl>
                                          <p:spTgt spid="11">
                                            <p:txEl>
                                              <p:pRg st="7" end="7"/>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11">
                                            <p:txEl>
                                              <p:pRg st="8" end="8"/>
                                            </p:txEl>
                                          </p:spTgt>
                                        </p:tgtEl>
                                        <p:attrNameLst>
                                          <p:attrName>style.visibility</p:attrName>
                                        </p:attrNameLst>
                                      </p:cBhvr>
                                      <p:to>
                                        <p:strVal val="visible"/>
                                      </p:to>
                                    </p:set>
                                    <p:animEffect transition="in" filter="barn(inVertical)">
                                      <p:cBhvr>
                                        <p:cTn id="35" dur="500"/>
                                        <p:tgtEl>
                                          <p:spTgt spid="11">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in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barn(inVertic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Humor Mimics Nature</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402" b="22962"/>
          <a:stretch/>
        </p:blipFill>
        <p:spPr>
          <a:xfrm>
            <a:off x="61433" y="3429000"/>
            <a:ext cx="4443331" cy="2585045"/>
          </a:xfrm>
          <a:prstGeom prst="rect">
            <a:avLst/>
          </a:prstGeom>
        </p:spPr>
      </p:pic>
      <p:sp>
        <p:nvSpPr>
          <p:cNvPr id="4" name="TextBox 3"/>
          <p:cNvSpPr txBox="1"/>
          <p:nvPr/>
        </p:nvSpPr>
        <p:spPr>
          <a:xfrm>
            <a:off x="61434" y="1371600"/>
            <a:ext cx="4443331" cy="1938992"/>
          </a:xfrm>
          <a:prstGeom prst="rect">
            <a:avLst/>
          </a:prstGeom>
          <a:noFill/>
        </p:spPr>
        <p:txBody>
          <a:bodyPr wrap="square" rtlCol="0">
            <a:spAutoFit/>
          </a:bodyPr>
          <a:lstStyle/>
          <a:p>
            <a:r>
              <a:rPr lang="en-US" sz="2400" b="1" dirty="0">
                <a:solidFill>
                  <a:schemeClr val="bg1"/>
                </a:solidFill>
              </a:rPr>
              <a:t>Animals will “play” with different sounds and facial expressions to show that they are behind the “line” – they are not actually attacking.</a:t>
            </a:r>
          </a:p>
        </p:txBody>
      </p:sp>
      <p:sp>
        <p:nvSpPr>
          <p:cNvPr id="5" name="TextBox 4"/>
          <p:cNvSpPr txBox="1"/>
          <p:nvPr/>
        </p:nvSpPr>
        <p:spPr>
          <a:xfrm>
            <a:off x="4733365" y="1371600"/>
            <a:ext cx="4249270" cy="4154984"/>
          </a:xfrm>
          <a:prstGeom prst="rect">
            <a:avLst/>
          </a:prstGeom>
          <a:noFill/>
        </p:spPr>
        <p:txBody>
          <a:bodyPr wrap="square" rtlCol="0">
            <a:spAutoFit/>
          </a:bodyPr>
          <a:lstStyle/>
          <a:p>
            <a:r>
              <a:rPr lang="en-US" sz="2400" b="1" dirty="0"/>
              <a:t>Humans do the same thing:</a:t>
            </a:r>
          </a:p>
          <a:p>
            <a:pPr marL="285750" indent="-285750">
              <a:buFontTx/>
              <a:buChar char="-"/>
            </a:pPr>
            <a:r>
              <a:rPr lang="en-US" sz="2400" b="1" dirty="0"/>
              <a:t>Laughter is a sound to signal enjoyment and non-aggression</a:t>
            </a:r>
          </a:p>
          <a:p>
            <a:pPr marL="285750" indent="-285750">
              <a:buFontTx/>
              <a:buChar char="-"/>
            </a:pPr>
            <a:endParaRPr lang="en-US" sz="2400" b="1" dirty="0"/>
          </a:p>
          <a:p>
            <a:pPr marL="285750" indent="-285750">
              <a:buFontTx/>
              <a:buChar char="-"/>
            </a:pPr>
            <a:r>
              <a:rPr lang="en-US" sz="2400" b="1" dirty="0"/>
              <a:t>Smiling creates an invitation to anyone</a:t>
            </a:r>
          </a:p>
          <a:p>
            <a:pPr marL="285750" indent="-285750">
              <a:buFontTx/>
              <a:buChar char="-"/>
            </a:pPr>
            <a:endParaRPr lang="en-US" sz="2400" b="1" dirty="0"/>
          </a:p>
          <a:p>
            <a:pPr marL="285750" indent="-285750">
              <a:buFontTx/>
              <a:buChar char="-"/>
            </a:pPr>
            <a:r>
              <a:rPr lang="en-US" sz="2400" b="1" dirty="0"/>
              <a:t>Hands and body language are often important parts in creating humor</a:t>
            </a:r>
          </a:p>
        </p:txBody>
      </p:sp>
    </p:spTree>
    <p:extLst>
      <p:ext uri="{BB962C8B-B14F-4D97-AF65-F5344CB8AC3E}">
        <p14:creationId xmlns:p14="http://schemas.microsoft.com/office/powerpoint/2010/main" val="299679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barn(inVertical)">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b="1" dirty="0"/>
              <a:t>“The Line” Explained</a:t>
            </a:r>
          </a:p>
        </p:txBody>
      </p:sp>
      <p:sp>
        <p:nvSpPr>
          <p:cNvPr id="3" name="TextBox 2"/>
          <p:cNvSpPr txBox="1"/>
          <p:nvPr/>
        </p:nvSpPr>
        <p:spPr>
          <a:xfrm>
            <a:off x="356347" y="1546412"/>
            <a:ext cx="4114800" cy="1754326"/>
          </a:xfrm>
          <a:prstGeom prst="rect">
            <a:avLst/>
          </a:prstGeom>
          <a:noFill/>
        </p:spPr>
        <p:txBody>
          <a:bodyPr wrap="square" rtlCol="0">
            <a:spAutoFit/>
          </a:bodyPr>
          <a:lstStyle/>
          <a:p>
            <a:r>
              <a:rPr lang="en-US" b="1" dirty="0">
                <a:solidFill>
                  <a:schemeClr val="bg1"/>
                </a:solidFill>
              </a:rPr>
              <a:t>Some humor is funny and clean and the “line” is clearly defined. But because humor is individual and the idea of “benign” is dependent on the person, some humor goes over the top and becomes inappropriate.</a:t>
            </a:r>
          </a:p>
        </p:txBody>
      </p:sp>
      <p:sp>
        <p:nvSpPr>
          <p:cNvPr id="4" name="TextBox 3"/>
          <p:cNvSpPr txBox="1"/>
          <p:nvPr/>
        </p:nvSpPr>
        <p:spPr>
          <a:xfrm>
            <a:off x="4787153" y="1546412"/>
            <a:ext cx="4195482" cy="1477328"/>
          </a:xfrm>
          <a:prstGeom prst="rect">
            <a:avLst/>
          </a:prstGeom>
          <a:noFill/>
        </p:spPr>
        <p:txBody>
          <a:bodyPr wrap="square" rtlCol="0">
            <a:spAutoFit/>
          </a:bodyPr>
          <a:lstStyle/>
          <a:p>
            <a:r>
              <a:rPr lang="en-US" b="1" dirty="0"/>
              <a:t>The “Line” is important!</a:t>
            </a:r>
          </a:p>
          <a:p>
            <a:pPr marL="285750" indent="-285750">
              <a:buFontTx/>
              <a:buChar char="-"/>
            </a:pPr>
            <a:r>
              <a:rPr lang="en-US" b="1" dirty="0"/>
              <a:t>Based on social and societal norms</a:t>
            </a:r>
          </a:p>
          <a:p>
            <a:pPr marL="285750" indent="-285750">
              <a:buFontTx/>
              <a:buChar char="-"/>
            </a:pPr>
            <a:r>
              <a:rPr lang="en-US" b="1" dirty="0"/>
              <a:t>Individual and personal</a:t>
            </a:r>
          </a:p>
          <a:p>
            <a:pPr marL="285750" indent="-285750">
              <a:buFontTx/>
              <a:buChar char="-"/>
            </a:pPr>
            <a:r>
              <a:rPr lang="en-US" b="1" dirty="0"/>
              <a:t>Depends on the relationship</a:t>
            </a:r>
          </a:p>
          <a:p>
            <a:pPr marL="285750" indent="-285750">
              <a:buFontTx/>
              <a:buChar char="-"/>
            </a:pPr>
            <a:endParaRPr lang="en-US" dirty="0"/>
          </a:p>
        </p:txBody>
      </p:sp>
      <p:cxnSp>
        <p:nvCxnSpPr>
          <p:cNvPr id="6" name="Straight Connector 5"/>
          <p:cNvCxnSpPr/>
          <p:nvPr/>
        </p:nvCxnSpPr>
        <p:spPr>
          <a:xfrm>
            <a:off x="591670" y="3618986"/>
            <a:ext cx="7758953" cy="53788"/>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419164" y="3000683"/>
            <a:ext cx="1021977" cy="769441"/>
          </a:xfrm>
          <a:prstGeom prst="rect">
            <a:avLst/>
          </a:prstGeom>
          <a:noFill/>
        </p:spPr>
        <p:txBody>
          <a:bodyPr wrap="square" rtlCol="0">
            <a:spAutoFit/>
          </a:bodyPr>
          <a:lstStyle/>
          <a:p>
            <a:r>
              <a:rPr lang="en-US" sz="4400" dirty="0"/>
              <a:t>?</a:t>
            </a:r>
          </a:p>
        </p:txBody>
      </p:sp>
      <p:sp>
        <p:nvSpPr>
          <p:cNvPr id="9" name="TextBox 8"/>
          <p:cNvSpPr txBox="1"/>
          <p:nvPr/>
        </p:nvSpPr>
        <p:spPr>
          <a:xfrm>
            <a:off x="2622176" y="2934713"/>
            <a:ext cx="1021977" cy="769441"/>
          </a:xfrm>
          <a:prstGeom prst="rect">
            <a:avLst/>
          </a:prstGeom>
          <a:noFill/>
        </p:spPr>
        <p:txBody>
          <a:bodyPr wrap="square" rtlCol="0">
            <a:spAutoFit/>
          </a:bodyPr>
          <a:lstStyle/>
          <a:p>
            <a:r>
              <a:rPr lang="en-US" sz="4400" dirty="0"/>
              <a:t>?</a:t>
            </a:r>
          </a:p>
        </p:txBody>
      </p:sp>
      <p:sp>
        <p:nvSpPr>
          <p:cNvPr id="5" name="TextBox 4"/>
          <p:cNvSpPr txBox="1"/>
          <p:nvPr/>
        </p:nvSpPr>
        <p:spPr>
          <a:xfrm>
            <a:off x="3245766" y="4460781"/>
            <a:ext cx="3639128" cy="369332"/>
          </a:xfrm>
          <a:prstGeom prst="rect">
            <a:avLst/>
          </a:prstGeom>
          <a:noFill/>
        </p:spPr>
        <p:txBody>
          <a:bodyPr wrap="square" rtlCol="0">
            <a:spAutoFit/>
          </a:bodyPr>
          <a:lstStyle/>
          <a:p>
            <a:endParaRPr lang="en-US" dirty="0"/>
          </a:p>
        </p:txBody>
      </p:sp>
      <p:pic>
        <p:nvPicPr>
          <p:cNvPr id="10" name="Online Media 9" title="Ellen DeGeneres' 86th Oscars Opening">
            <a:hlinkClick r:id="" action="ppaction://media"/>
            <a:extLst>
              <a:ext uri="{FF2B5EF4-FFF2-40B4-BE49-F238E27FC236}">
                <a16:creationId xmlns:a16="http://schemas.microsoft.com/office/drawing/2014/main" id="{17B1BA08-23AC-4514-9591-40B5BC5642AE}"/>
              </a:ext>
            </a:extLst>
          </p:cNvPr>
          <p:cNvPicPr>
            <a:picLocks noRot="1" noChangeAspect="1"/>
          </p:cNvPicPr>
          <p:nvPr>
            <a:videoFile r:link="rId1"/>
          </p:nvPr>
        </p:nvPicPr>
        <p:blipFill>
          <a:blip r:embed="rId3"/>
          <a:stretch>
            <a:fillRect/>
          </a:stretch>
        </p:blipFill>
        <p:spPr>
          <a:xfrm>
            <a:off x="2039186" y="3770124"/>
            <a:ext cx="4863921" cy="2735956"/>
          </a:xfrm>
          <a:prstGeom prst="rect">
            <a:avLst/>
          </a:prstGeom>
        </p:spPr>
      </p:pic>
    </p:spTree>
    <p:extLst>
      <p:ext uri="{BB962C8B-B14F-4D97-AF65-F5344CB8AC3E}">
        <p14:creationId xmlns:p14="http://schemas.microsoft.com/office/powerpoint/2010/main" val="3974183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vol="80000">
                <p:cTn id="7" fill="hold" display="0">
                  <p:stCondLst>
                    <p:cond delay="indefinite"/>
                  </p:stCondLst>
                </p:cTn>
                <p:tgtEl>
                  <p:spTgt spid="1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b="1" dirty="0"/>
              <a:t>The Line “Explained”</a:t>
            </a:r>
          </a:p>
        </p:txBody>
      </p:sp>
      <p:cxnSp>
        <p:nvCxnSpPr>
          <p:cNvPr id="4" name="Straight Connector 3"/>
          <p:cNvCxnSpPr/>
          <p:nvPr/>
        </p:nvCxnSpPr>
        <p:spPr>
          <a:xfrm>
            <a:off x="692523" y="3442447"/>
            <a:ext cx="7758953" cy="53788"/>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235323" y="3496235"/>
            <a:ext cx="914400" cy="707886"/>
          </a:xfrm>
          <a:prstGeom prst="rect">
            <a:avLst/>
          </a:prstGeom>
          <a:noFill/>
        </p:spPr>
        <p:txBody>
          <a:bodyPr wrap="square" rtlCol="0">
            <a:spAutoFit/>
          </a:bodyPr>
          <a:lstStyle/>
          <a:p>
            <a:r>
              <a:rPr lang="en-US" sz="4000" b="1" dirty="0"/>
              <a:t>G</a:t>
            </a:r>
          </a:p>
        </p:txBody>
      </p:sp>
      <p:sp>
        <p:nvSpPr>
          <p:cNvPr id="6" name="TextBox 5"/>
          <p:cNvSpPr txBox="1"/>
          <p:nvPr/>
        </p:nvSpPr>
        <p:spPr>
          <a:xfrm>
            <a:off x="8317005" y="3496235"/>
            <a:ext cx="914400" cy="707886"/>
          </a:xfrm>
          <a:prstGeom prst="rect">
            <a:avLst/>
          </a:prstGeom>
          <a:noFill/>
        </p:spPr>
        <p:txBody>
          <a:bodyPr wrap="square" rtlCol="0">
            <a:spAutoFit/>
          </a:bodyPr>
          <a:lstStyle/>
          <a:p>
            <a:r>
              <a:rPr lang="en-US" sz="4000" b="1" dirty="0"/>
              <a:t>R</a:t>
            </a:r>
          </a:p>
        </p:txBody>
      </p:sp>
      <p:grpSp>
        <p:nvGrpSpPr>
          <p:cNvPr id="10" name="Group 9"/>
          <p:cNvGrpSpPr/>
          <p:nvPr/>
        </p:nvGrpSpPr>
        <p:grpSpPr>
          <a:xfrm>
            <a:off x="2487706" y="1465729"/>
            <a:ext cx="1842247" cy="3435723"/>
            <a:chOff x="2487706" y="1465729"/>
            <a:chExt cx="1842247" cy="3435723"/>
          </a:xfrm>
        </p:grpSpPr>
        <p:cxnSp>
          <p:nvCxnSpPr>
            <p:cNvPr id="8" name="Straight Connector 7"/>
            <p:cNvCxnSpPr/>
            <p:nvPr/>
          </p:nvCxnSpPr>
          <p:spPr>
            <a:xfrm>
              <a:off x="3415553" y="2091017"/>
              <a:ext cx="0" cy="281043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487706" y="1465729"/>
              <a:ext cx="1842247" cy="461665"/>
            </a:xfrm>
            <a:prstGeom prst="rect">
              <a:avLst/>
            </a:prstGeom>
            <a:noFill/>
          </p:spPr>
          <p:txBody>
            <a:bodyPr wrap="square" rtlCol="0">
              <a:spAutoFit/>
            </a:bodyPr>
            <a:lstStyle/>
            <a:p>
              <a:pPr algn="ctr"/>
              <a:r>
                <a:rPr lang="en-US" sz="2400" b="1" dirty="0"/>
                <a:t>Person A</a:t>
              </a:r>
            </a:p>
          </p:txBody>
        </p:sp>
      </p:grpSp>
      <p:grpSp>
        <p:nvGrpSpPr>
          <p:cNvPr id="11" name="Group 10"/>
          <p:cNvGrpSpPr/>
          <p:nvPr/>
        </p:nvGrpSpPr>
        <p:grpSpPr>
          <a:xfrm>
            <a:off x="5217460" y="1465729"/>
            <a:ext cx="1842247" cy="3435723"/>
            <a:chOff x="2487706" y="1465729"/>
            <a:chExt cx="1842247" cy="3435723"/>
          </a:xfrm>
        </p:grpSpPr>
        <p:cxnSp>
          <p:nvCxnSpPr>
            <p:cNvPr id="12" name="Straight Connector 11"/>
            <p:cNvCxnSpPr/>
            <p:nvPr/>
          </p:nvCxnSpPr>
          <p:spPr>
            <a:xfrm>
              <a:off x="3415553" y="2091017"/>
              <a:ext cx="0" cy="281043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2487706" y="1465729"/>
              <a:ext cx="1842247" cy="461665"/>
            </a:xfrm>
            <a:prstGeom prst="rect">
              <a:avLst/>
            </a:prstGeom>
            <a:noFill/>
          </p:spPr>
          <p:txBody>
            <a:bodyPr wrap="square" rtlCol="0">
              <a:spAutoFit/>
            </a:bodyPr>
            <a:lstStyle/>
            <a:p>
              <a:pPr algn="ctr"/>
              <a:r>
                <a:rPr lang="en-US" sz="2400" b="1" dirty="0"/>
                <a:t>Person B</a:t>
              </a:r>
            </a:p>
          </p:txBody>
        </p:sp>
      </p:grpSp>
      <p:sp>
        <p:nvSpPr>
          <p:cNvPr id="14" name="Right Arrow 13"/>
          <p:cNvSpPr/>
          <p:nvPr/>
        </p:nvSpPr>
        <p:spPr>
          <a:xfrm>
            <a:off x="1149723" y="3738282"/>
            <a:ext cx="2131359" cy="2420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a:off x="1149723" y="4269088"/>
            <a:ext cx="4861112" cy="24204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389965" y="5123329"/>
            <a:ext cx="8377517" cy="1200329"/>
          </a:xfrm>
          <a:prstGeom prst="rect">
            <a:avLst/>
          </a:prstGeom>
          <a:noFill/>
        </p:spPr>
        <p:txBody>
          <a:bodyPr wrap="square" rtlCol="0">
            <a:spAutoFit/>
          </a:bodyPr>
          <a:lstStyle/>
          <a:p>
            <a:r>
              <a:rPr lang="en-US" dirty="0"/>
              <a:t>Two key rules:</a:t>
            </a:r>
          </a:p>
          <a:p>
            <a:pPr marL="342900" indent="-342900">
              <a:buAutoNum type="arabicPeriod"/>
            </a:pPr>
            <a:r>
              <a:rPr lang="en-US" dirty="0"/>
              <a:t>The better you know someone, the closer you can get to the line. They can tell when the “attack” is play or real.</a:t>
            </a:r>
          </a:p>
          <a:p>
            <a:pPr marL="342900" indent="-342900">
              <a:buAutoNum type="arabicPeriod"/>
            </a:pPr>
            <a:r>
              <a:rPr lang="en-US" dirty="0"/>
              <a:t>Things get funnier the closer they get to the “line”.</a:t>
            </a:r>
          </a:p>
        </p:txBody>
      </p:sp>
    </p:spTree>
    <p:extLst>
      <p:ext uri="{BB962C8B-B14F-4D97-AF65-F5344CB8AC3E}">
        <p14:creationId xmlns:p14="http://schemas.microsoft.com/office/powerpoint/2010/main" val="175479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animEffect transition="in" filter="barn(inVertical)">
                                      <p:cBhvr>
                                        <p:cTn id="7" dur="500"/>
                                        <p:tgtEl>
                                          <p:spTgt spid="1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xEl>
                                              <p:pRg st="2" end="2"/>
                                            </p:txEl>
                                          </p:spTgt>
                                        </p:tgtEl>
                                        <p:attrNameLst>
                                          <p:attrName>style.visibility</p:attrName>
                                        </p:attrNameLst>
                                      </p:cBhvr>
                                      <p:to>
                                        <p:strVal val="visible"/>
                                      </p:to>
                                    </p:set>
                                    <p:animEffect transition="in" filter="barn(inVertical)">
                                      <p:cBhvr>
                                        <p:cTn id="1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Interior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Interior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ustom Final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44413</TotalTime>
  <Words>1157</Words>
  <Application>Microsoft Office PowerPoint</Application>
  <PresentationFormat>On-screen Show (4:3)</PresentationFormat>
  <Paragraphs>151</Paragraphs>
  <Slides>20</Slides>
  <Notes>0</Notes>
  <HiddenSlides>0</HiddenSlides>
  <MMClips>7</MMClips>
  <ScaleCrop>false</ScaleCrop>
  <HeadingPairs>
    <vt:vector size="6" baseType="variant">
      <vt:variant>
        <vt:lpstr>Fonts Used</vt:lpstr>
      </vt:variant>
      <vt:variant>
        <vt:i4>2</vt:i4>
      </vt:variant>
      <vt:variant>
        <vt:lpstr>Theme</vt:lpstr>
      </vt:variant>
      <vt:variant>
        <vt:i4>5</vt:i4>
      </vt:variant>
      <vt:variant>
        <vt:lpstr>Slide Titles</vt:lpstr>
      </vt:variant>
      <vt:variant>
        <vt:i4>20</vt:i4>
      </vt:variant>
    </vt:vector>
  </HeadingPairs>
  <TitlesOfParts>
    <vt:vector size="27" baseType="lpstr">
      <vt:lpstr>Arial</vt:lpstr>
      <vt:lpstr>Calibri</vt:lpstr>
      <vt:lpstr>Custom Title</vt:lpstr>
      <vt:lpstr>Custom Interior 1</vt:lpstr>
      <vt:lpstr>Custom Interior 2</vt:lpstr>
      <vt:lpstr>Custom Final</vt:lpstr>
      <vt:lpstr>Custom Final 2</vt:lpstr>
      <vt:lpstr>PowerPoint Presentation</vt:lpstr>
      <vt:lpstr>Agenda</vt:lpstr>
      <vt:lpstr>Laughing for Learning</vt:lpstr>
      <vt:lpstr>What is Funny?</vt:lpstr>
      <vt:lpstr>Models</vt:lpstr>
      <vt:lpstr>Examples</vt:lpstr>
      <vt:lpstr>Humor Mimics Nature</vt:lpstr>
      <vt:lpstr>“The Line” Explained</vt:lpstr>
      <vt:lpstr>The Line “Explained”</vt:lpstr>
      <vt:lpstr>Truth as Humor</vt:lpstr>
      <vt:lpstr>Humor vs Hurt</vt:lpstr>
      <vt:lpstr>In the Classroom</vt:lpstr>
      <vt:lpstr>Integration</vt:lpstr>
      <vt:lpstr>Example: Reading/Listening</vt:lpstr>
      <vt:lpstr>Example: Language Arts</vt:lpstr>
      <vt:lpstr>Example: Social Studies</vt:lpstr>
      <vt:lpstr>Example: Statistics</vt:lpstr>
      <vt:lpstr>Spark of Humanity</vt:lpstr>
      <vt:lpstr>Key Sources and Homework</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Cara;Meagen Farrell</dc:creator>
  <cp:lastModifiedBy>Charlesworth, Amanda</cp:lastModifiedBy>
  <cp:revision>562</cp:revision>
  <cp:lastPrinted>2018-03-23T19:25:46Z</cp:lastPrinted>
  <dcterms:created xsi:type="dcterms:W3CDTF">2015-11-04T18:16:40Z</dcterms:created>
  <dcterms:modified xsi:type="dcterms:W3CDTF">2019-09-23T20:20:40Z</dcterms:modified>
</cp:coreProperties>
</file>